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4"/>
  </p:notesMasterIdLst>
  <p:sldIdLst>
    <p:sldId id="256" r:id="rId2"/>
    <p:sldId id="268" r:id="rId3"/>
    <p:sldId id="257" r:id="rId4"/>
    <p:sldId id="258" r:id="rId5"/>
    <p:sldId id="259" r:id="rId6"/>
    <p:sldId id="260" r:id="rId7"/>
    <p:sldId id="261" r:id="rId8"/>
    <p:sldId id="262" r:id="rId9"/>
    <p:sldId id="263" r:id="rId10"/>
    <p:sldId id="264" r:id="rId11"/>
    <p:sldId id="265"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6208"/>
  </p:normalViewPr>
  <p:slideViewPr>
    <p:cSldViewPr snapToGrid="0" snapToObjects="1">
      <p:cViewPr varScale="1">
        <p:scale>
          <a:sx n="121" d="100"/>
          <a:sy n="121" d="100"/>
        </p:scale>
        <p:origin x="200" y="3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3C90FE-E49C-4660-B3ED-366EC6A031B0}"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9E62A788-0806-4EA6-9389-4DAE30879981}">
      <dgm:prSet/>
      <dgm:spPr/>
      <dgm:t>
        <a:bodyPr/>
        <a:lstStyle/>
        <a:p>
          <a:r>
            <a:rPr lang="en-US"/>
            <a:t>Female </a:t>
          </a:r>
        </a:p>
      </dgm:t>
    </dgm:pt>
    <dgm:pt modelId="{06C46D7B-7022-4D73-94CA-511F15650292}" type="parTrans" cxnId="{9BF6D4D4-1297-4445-B111-74BD42D7F0D3}">
      <dgm:prSet/>
      <dgm:spPr/>
      <dgm:t>
        <a:bodyPr/>
        <a:lstStyle/>
        <a:p>
          <a:endParaRPr lang="en-US"/>
        </a:p>
      </dgm:t>
    </dgm:pt>
    <dgm:pt modelId="{4A344298-D993-4706-9F2E-750A70A427AD}" type="sibTrans" cxnId="{9BF6D4D4-1297-4445-B111-74BD42D7F0D3}">
      <dgm:prSet/>
      <dgm:spPr/>
      <dgm:t>
        <a:bodyPr/>
        <a:lstStyle/>
        <a:p>
          <a:endParaRPr lang="en-US"/>
        </a:p>
      </dgm:t>
    </dgm:pt>
    <dgm:pt modelId="{854FDFC3-DF46-4713-9CF3-150958854EA4}">
      <dgm:prSet/>
      <dgm:spPr/>
      <dgm:t>
        <a:bodyPr/>
        <a:lstStyle/>
        <a:p>
          <a:r>
            <a:rPr lang="en-US"/>
            <a:t>Younger (&lt;45 years old)</a:t>
          </a:r>
        </a:p>
      </dgm:t>
    </dgm:pt>
    <dgm:pt modelId="{3E01AADB-1160-4FF2-87B9-89583B72E517}" type="parTrans" cxnId="{21EBCAD5-1C0B-4D1E-953D-6B9D0372F811}">
      <dgm:prSet/>
      <dgm:spPr/>
      <dgm:t>
        <a:bodyPr/>
        <a:lstStyle/>
        <a:p>
          <a:endParaRPr lang="en-US"/>
        </a:p>
      </dgm:t>
    </dgm:pt>
    <dgm:pt modelId="{D83C9BE2-04DD-4BB3-AC12-2C389ADE00DA}" type="sibTrans" cxnId="{21EBCAD5-1C0B-4D1E-953D-6B9D0372F811}">
      <dgm:prSet/>
      <dgm:spPr/>
      <dgm:t>
        <a:bodyPr/>
        <a:lstStyle/>
        <a:p>
          <a:endParaRPr lang="en-US"/>
        </a:p>
      </dgm:t>
    </dgm:pt>
    <dgm:pt modelId="{8A42650C-A09D-47D9-9ABA-8FCD333B0464}">
      <dgm:prSet/>
      <dgm:spPr/>
      <dgm:t>
        <a:bodyPr/>
        <a:lstStyle/>
        <a:p>
          <a:r>
            <a:rPr lang="en-US" dirty="0"/>
            <a:t>Caregivers of </a:t>
          </a:r>
          <a:r>
            <a:rPr lang="en-US" dirty="0" err="1"/>
            <a:t>colo</a:t>
          </a:r>
          <a:endParaRPr lang="en-US" dirty="0"/>
        </a:p>
      </dgm:t>
    </dgm:pt>
    <dgm:pt modelId="{95697A61-DC0C-4A80-9E20-E691F001C913}" type="parTrans" cxnId="{F09CB830-53C0-493E-8D80-89DC6DC71AC5}">
      <dgm:prSet/>
      <dgm:spPr/>
      <dgm:t>
        <a:bodyPr/>
        <a:lstStyle/>
        <a:p>
          <a:endParaRPr lang="en-US"/>
        </a:p>
      </dgm:t>
    </dgm:pt>
    <dgm:pt modelId="{2997E70A-3CA4-46B7-87E8-64F3FFF5454A}" type="sibTrans" cxnId="{F09CB830-53C0-493E-8D80-89DC6DC71AC5}">
      <dgm:prSet/>
      <dgm:spPr/>
      <dgm:t>
        <a:bodyPr/>
        <a:lstStyle/>
        <a:p>
          <a:endParaRPr lang="en-US"/>
        </a:p>
      </dgm:t>
    </dgm:pt>
    <dgm:pt modelId="{4830CFBB-BEBB-47D7-9EDA-3314AF91369D}">
      <dgm:prSet/>
      <dgm:spPr/>
      <dgm:t>
        <a:bodyPr/>
        <a:lstStyle/>
        <a:p>
          <a:r>
            <a:rPr lang="en-US"/>
            <a:t>No college education and/or lower income</a:t>
          </a:r>
        </a:p>
      </dgm:t>
    </dgm:pt>
    <dgm:pt modelId="{FCB5F582-E1FA-497F-9B1C-67718AA34D9E}" type="parTrans" cxnId="{5B63CB6F-418F-47F1-812F-820364297467}">
      <dgm:prSet/>
      <dgm:spPr/>
      <dgm:t>
        <a:bodyPr/>
        <a:lstStyle/>
        <a:p>
          <a:endParaRPr lang="en-US"/>
        </a:p>
      </dgm:t>
    </dgm:pt>
    <dgm:pt modelId="{4C15D0AE-87FA-4F12-B826-0820F0CA71A8}" type="sibTrans" cxnId="{5B63CB6F-418F-47F1-812F-820364297467}">
      <dgm:prSet/>
      <dgm:spPr/>
      <dgm:t>
        <a:bodyPr/>
        <a:lstStyle/>
        <a:p>
          <a:endParaRPr lang="en-US"/>
        </a:p>
      </dgm:t>
    </dgm:pt>
    <dgm:pt modelId="{D167266D-5150-4411-8335-D5C13AEA90EF}">
      <dgm:prSet/>
      <dgm:spPr/>
      <dgm:t>
        <a:bodyPr/>
        <a:lstStyle/>
        <a:p>
          <a:r>
            <a:rPr lang="en-US"/>
            <a:t>Caring for someone with emotional/behavioral issues </a:t>
          </a:r>
        </a:p>
      </dgm:t>
    </dgm:pt>
    <dgm:pt modelId="{B1411997-EA48-4FCA-BF0A-C149FE81961C}" type="parTrans" cxnId="{569109DF-8E80-4426-8D6E-D8226EADB167}">
      <dgm:prSet/>
      <dgm:spPr/>
      <dgm:t>
        <a:bodyPr/>
        <a:lstStyle/>
        <a:p>
          <a:endParaRPr lang="en-US"/>
        </a:p>
      </dgm:t>
    </dgm:pt>
    <dgm:pt modelId="{6061CDB0-DF50-41B7-B5C0-8DAE90E7DFC7}" type="sibTrans" cxnId="{569109DF-8E80-4426-8D6E-D8226EADB167}">
      <dgm:prSet/>
      <dgm:spPr/>
      <dgm:t>
        <a:bodyPr/>
        <a:lstStyle/>
        <a:p>
          <a:endParaRPr lang="en-US"/>
        </a:p>
      </dgm:t>
    </dgm:pt>
    <dgm:pt modelId="{E4577794-BBF5-4BD5-98F1-8B5624821FB1}">
      <dgm:prSet/>
      <dgm:spPr/>
      <dgm:t>
        <a:bodyPr/>
        <a:lstStyle/>
        <a:p>
          <a:r>
            <a:rPr lang="en-US"/>
            <a:t>Caring for children/ young adults</a:t>
          </a:r>
        </a:p>
      </dgm:t>
    </dgm:pt>
    <dgm:pt modelId="{8800FA0A-2AB5-4E65-8F4F-3A67FAFF7919}" type="parTrans" cxnId="{BA240580-6817-48E7-8AAD-798C92462E40}">
      <dgm:prSet/>
      <dgm:spPr/>
      <dgm:t>
        <a:bodyPr/>
        <a:lstStyle/>
        <a:p>
          <a:endParaRPr lang="en-US"/>
        </a:p>
      </dgm:t>
    </dgm:pt>
    <dgm:pt modelId="{C408336F-476E-4538-AB7A-6C6E364941E7}" type="sibTrans" cxnId="{BA240580-6817-48E7-8AAD-798C92462E40}">
      <dgm:prSet/>
      <dgm:spPr/>
      <dgm:t>
        <a:bodyPr/>
        <a:lstStyle/>
        <a:p>
          <a:endParaRPr lang="en-US"/>
        </a:p>
      </dgm:t>
    </dgm:pt>
    <dgm:pt modelId="{DE1E1F94-67C1-49EA-8485-23ED6503DA64}">
      <dgm:prSet/>
      <dgm:spPr/>
      <dgm:t>
        <a:bodyPr/>
        <a:lstStyle/>
        <a:p>
          <a:r>
            <a:rPr lang="en-US"/>
            <a:t>Caregivers who live with the carer recipient </a:t>
          </a:r>
        </a:p>
      </dgm:t>
    </dgm:pt>
    <dgm:pt modelId="{A9469A79-3F14-4FD0-B8B0-9CEDF8C2A130}" type="parTrans" cxnId="{95F62413-3898-4643-90E3-FB9C013D3E66}">
      <dgm:prSet/>
      <dgm:spPr/>
      <dgm:t>
        <a:bodyPr/>
        <a:lstStyle/>
        <a:p>
          <a:endParaRPr lang="en-US"/>
        </a:p>
      </dgm:t>
    </dgm:pt>
    <dgm:pt modelId="{3D67580D-E587-4CD1-8048-A5AF445A185C}" type="sibTrans" cxnId="{95F62413-3898-4643-90E3-FB9C013D3E66}">
      <dgm:prSet/>
      <dgm:spPr/>
      <dgm:t>
        <a:bodyPr/>
        <a:lstStyle/>
        <a:p>
          <a:endParaRPr lang="en-US"/>
        </a:p>
      </dgm:t>
    </dgm:pt>
    <dgm:pt modelId="{B54EEA25-F241-5F4D-A6DA-5D343C10B960}" type="pres">
      <dgm:prSet presAssocID="{B63C90FE-E49C-4660-B3ED-366EC6A031B0}" presName="vert0" presStyleCnt="0">
        <dgm:presLayoutVars>
          <dgm:dir/>
          <dgm:animOne val="branch"/>
          <dgm:animLvl val="lvl"/>
        </dgm:presLayoutVars>
      </dgm:prSet>
      <dgm:spPr/>
    </dgm:pt>
    <dgm:pt modelId="{8F907065-73E7-F14D-BAF5-B9C57522FFA8}" type="pres">
      <dgm:prSet presAssocID="{9E62A788-0806-4EA6-9389-4DAE30879981}" presName="thickLine" presStyleLbl="alignNode1" presStyleIdx="0" presStyleCnt="7"/>
      <dgm:spPr/>
    </dgm:pt>
    <dgm:pt modelId="{36124856-0035-6D4A-AAFC-29DC9CB18BA7}" type="pres">
      <dgm:prSet presAssocID="{9E62A788-0806-4EA6-9389-4DAE30879981}" presName="horz1" presStyleCnt="0"/>
      <dgm:spPr/>
    </dgm:pt>
    <dgm:pt modelId="{C28C2F1E-0FA8-9E41-A34D-A048044D21D6}" type="pres">
      <dgm:prSet presAssocID="{9E62A788-0806-4EA6-9389-4DAE30879981}" presName="tx1" presStyleLbl="revTx" presStyleIdx="0" presStyleCnt="7"/>
      <dgm:spPr/>
    </dgm:pt>
    <dgm:pt modelId="{F97ED68F-7E29-C740-88B1-2DFBE50F30EB}" type="pres">
      <dgm:prSet presAssocID="{9E62A788-0806-4EA6-9389-4DAE30879981}" presName="vert1" presStyleCnt="0"/>
      <dgm:spPr/>
    </dgm:pt>
    <dgm:pt modelId="{6C7F60C5-9525-234A-B8EC-641530AD35A3}" type="pres">
      <dgm:prSet presAssocID="{854FDFC3-DF46-4713-9CF3-150958854EA4}" presName="thickLine" presStyleLbl="alignNode1" presStyleIdx="1" presStyleCnt="7"/>
      <dgm:spPr/>
    </dgm:pt>
    <dgm:pt modelId="{8BA30DCA-75A7-484B-A809-91AC79D5CBD4}" type="pres">
      <dgm:prSet presAssocID="{854FDFC3-DF46-4713-9CF3-150958854EA4}" presName="horz1" presStyleCnt="0"/>
      <dgm:spPr/>
    </dgm:pt>
    <dgm:pt modelId="{4FC4F02F-4570-2445-9CD2-813C740B8B0A}" type="pres">
      <dgm:prSet presAssocID="{854FDFC3-DF46-4713-9CF3-150958854EA4}" presName="tx1" presStyleLbl="revTx" presStyleIdx="1" presStyleCnt="7"/>
      <dgm:spPr/>
    </dgm:pt>
    <dgm:pt modelId="{05C62272-4C4D-D64D-BE87-AF5ACB054B6A}" type="pres">
      <dgm:prSet presAssocID="{854FDFC3-DF46-4713-9CF3-150958854EA4}" presName="vert1" presStyleCnt="0"/>
      <dgm:spPr/>
    </dgm:pt>
    <dgm:pt modelId="{1C3F4B4B-4305-D14C-BB3F-0A956BCDF9E6}" type="pres">
      <dgm:prSet presAssocID="{8A42650C-A09D-47D9-9ABA-8FCD333B0464}" presName="thickLine" presStyleLbl="alignNode1" presStyleIdx="2" presStyleCnt="7"/>
      <dgm:spPr/>
    </dgm:pt>
    <dgm:pt modelId="{28AF6A92-DEB0-8644-A340-281DF1FF133C}" type="pres">
      <dgm:prSet presAssocID="{8A42650C-A09D-47D9-9ABA-8FCD333B0464}" presName="horz1" presStyleCnt="0"/>
      <dgm:spPr/>
    </dgm:pt>
    <dgm:pt modelId="{989DE025-65FC-F24B-8707-C5C732A9ED8A}" type="pres">
      <dgm:prSet presAssocID="{8A42650C-A09D-47D9-9ABA-8FCD333B0464}" presName="tx1" presStyleLbl="revTx" presStyleIdx="2" presStyleCnt="7"/>
      <dgm:spPr/>
    </dgm:pt>
    <dgm:pt modelId="{3D033AC8-180E-5042-AFE7-2368C7253A8D}" type="pres">
      <dgm:prSet presAssocID="{8A42650C-A09D-47D9-9ABA-8FCD333B0464}" presName="vert1" presStyleCnt="0"/>
      <dgm:spPr/>
    </dgm:pt>
    <dgm:pt modelId="{59B8E3B1-0F1F-3C4F-8B55-1A45AC81C877}" type="pres">
      <dgm:prSet presAssocID="{4830CFBB-BEBB-47D7-9EDA-3314AF91369D}" presName="thickLine" presStyleLbl="alignNode1" presStyleIdx="3" presStyleCnt="7"/>
      <dgm:spPr/>
    </dgm:pt>
    <dgm:pt modelId="{B57A327A-20C1-1248-A335-A29381E37141}" type="pres">
      <dgm:prSet presAssocID="{4830CFBB-BEBB-47D7-9EDA-3314AF91369D}" presName="horz1" presStyleCnt="0"/>
      <dgm:spPr/>
    </dgm:pt>
    <dgm:pt modelId="{54F01ACF-3ABF-EB4F-9B84-E0EC6CD3EB0E}" type="pres">
      <dgm:prSet presAssocID="{4830CFBB-BEBB-47D7-9EDA-3314AF91369D}" presName="tx1" presStyleLbl="revTx" presStyleIdx="3" presStyleCnt="7"/>
      <dgm:spPr/>
    </dgm:pt>
    <dgm:pt modelId="{8D861EE2-CEAC-EF42-AEC5-3C00ECDC3904}" type="pres">
      <dgm:prSet presAssocID="{4830CFBB-BEBB-47D7-9EDA-3314AF91369D}" presName="vert1" presStyleCnt="0"/>
      <dgm:spPr/>
    </dgm:pt>
    <dgm:pt modelId="{E59428BB-E429-7048-9656-54D52AD30FB6}" type="pres">
      <dgm:prSet presAssocID="{D167266D-5150-4411-8335-D5C13AEA90EF}" presName="thickLine" presStyleLbl="alignNode1" presStyleIdx="4" presStyleCnt="7"/>
      <dgm:spPr/>
    </dgm:pt>
    <dgm:pt modelId="{7CA22BC9-5BF0-6344-8B9B-6BF349C59C46}" type="pres">
      <dgm:prSet presAssocID="{D167266D-5150-4411-8335-D5C13AEA90EF}" presName="horz1" presStyleCnt="0"/>
      <dgm:spPr/>
    </dgm:pt>
    <dgm:pt modelId="{FF93A47F-4CF7-694D-A502-36F77352AF68}" type="pres">
      <dgm:prSet presAssocID="{D167266D-5150-4411-8335-D5C13AEA90EF}" presName="tx1" presStyleLbl="revTx" presStyleIdx="4" presStyleCnt="7"/>
      <dgm:spPr/>
    </dgm:pt>
    <dgm:pt modelId="{0409B170-5706-2442-863B-6E13A31F6B69}" type="pres">
      <dgm:prSet presAssocID="{D167266D-5150-4411-8335-D5C13AEA90EF}" presName="vert1" presStyleCnt="0"/>
      <dgm:spPr/>
    </dgm:pt>
    <dgm:pt modelId="{5527412D-13E5-7741-9377-982BDDCE7B2E}" type="pres">
      <dgm:prSet presAssocID="{E4577794-BBF5-4BD5-98F1-8B5624821FB1}" presName="thickLine" presStyleLbl="alignNode1" presStyleIdx="5" presStyleCnt="7"/>
      <dgm:spPr/>
    </dgm:pt>
    <dgm:pt modelId="{44D99ABD-0AEA-2544-8719-6E2775975B11}" type="pres">
      <dgm:prSet presAssocID="{E4577794-BBF5-4BD5-98F1-8B5624821FB1}" presName="horz1" presStyleCnt="0"/>
      <dgm:spPr/>
    </dgm:pt>
    <dgm:pt modelId="{DE7FC96F-F205-814C-9DA5-F48A57EC43B9}" type="pres">
      <dgm:prSet presAssocID="{E4577794-BBF5-4BD5-98F1-8B5624821FB1}" presName="tx1" presStyleLbl="revTx" presStyleIdx="5" presStyleCnt="7"/>
      <dgm:spPr/>
    </dgm:pt>
    <dgm:pt modelId="{559363AC-32C0-BB4D-AA87-CE9705C18B97}" type="pres">
      <dgm:prSet presAssocID="{E4577794-BBF5-4BD5-98F1-8B5624821FB1}" presName="vert1" presStyleCnt="0"/>
      <dgm:spPr/>
    </dgm:pt>
    <dgm:pt modelId="{F9AF1D9D-21D8-384B-98BB-B978497FE9EB}" type="pres">
      <dgm:prSet presAssocID="{DE1E1F94-67C1-49EA-8485-23ED6503DA64}" presName="thickLine" presStyleLbl="alignNode1" presStyleIdx="6" presStyleCnt="7"/>
      <dgm:spPr/>
    </dgm:pt>
    <dgm:pt modelId="{333B2C95-B36D-9C4A-988E-53C825016866}" type="pres">
      <dgm:prSet presAssocID="{DE1E1F94-67C1-49EA-8485-23ED6503DA64}" presName="horz1" presStyleCnt="0"/>
      <dgm:spPr/>
    </dgm:pt>
    <dgm:pt modelId="{FACFCB93-1F44-0A42-B38B-FE8B75C7776E}" type="pres">
      <dgm:prSet presAssocID="{DE1E1F94-67C1-49EA-8485-23ED6503DA64}" presName="tx1" presStyleLbl="revTx" presStyleIdx="6" presStyleCnt="7"/>
      <dgm:spPr/>
    </dgm:pt>
    <dgm:pt modelId="{F22E9657-24EC-4548-8936-A6D045C41C86}" type="pres">
      <dgm:prSet presAssocID="{DE1E1F94-67C1-49EA-8485-23ED6503DA64}" presName="vert1" presStyleCnt="0"/>
      <dgm:spPr/>
    </dgm:pt>
  </dgm:ptLst>
  <dgm:cxnLst>
    <dgm:cxn modelId="{95F62413-3898-4643-90E3-FB9C013D3E66}" srcId="{B63C90FE-E49C-4660-B3ED-366EC6A031B0}" destId="{DE1E1F94-67C1-49EA-8485-23ED6503DA64}" srcOrd="6" destOrd="0" parTransId="{A9469A79-3F14-4FD0-B8B0-9CEDF8C2A130}" sibTransId="{3D67580D-E587-4CD1-8048-A5AF445A185C}"/>
    <dgm:cxn modelId="{646E8918-71D9-3A42-B702-B491AFE886BB}" type="presOf" srcId="{8A42650C-A09D-47D9-9ABA-8FCD333B0464}" destId="{989DE025-65FC-F24B-8707-C5C732A9ED8A}" srcOrd="0" destOrd="0" presId="urn:microsoft.com/office/officeart/2008/layout/LinedList"/>
    <dgm:cxn modelId="{8805381B-6054-8F44-B02B-9923B19EEBFC}" type="presOf" srcId="{9E62A788-0806-4EA6-9389-4DAE30879981}" destId="{C28C2F1E-0FA8-9E41-A34D-A048044D21D6}" srcOrd="0" destOrd="0" presId="urn:microsoft.com/office/officeart/2008/layout/LinedList"/>
    <dgm:cxn modelId="{F09CB830-53C0-493E-8D80-89DC6DC71AC5}" srcId="{B63C90FE-E49C-4660-B3ED-366EC6A031B0}" destId="{8A42650C-A09D-47D9-9ABA-8FCD333B0464}" srcOrd="2" destOrd="0" parTransId="{95697A61-DC0C-4A80-9E20-E691F001C913}" sibTransId="{2997E70A-3CA4-46B7-87E8-64F3FFF5454A}"/>
    <dgm:cxn modelId="{2546B53D-CA43-6744-B68A-7BE182ACE280}" type="presOf" srcId="{E4577794-BBF5-4BD5-98F1-8B5624821FB1}" destId="{DE7FC96F-F205-814C-9DA5-F48A57EC43B9}" srcOrd="0" destOrd="0" presId="urn:microsoft.com/office/officeart/2008/layout/LinedList"/>
    <dgm:cxn modelId="{01C8225F-BE94-F944-8D49-64AE8F3FFDA6}" type="presOf" srcId="{854FDFC3-DF46-4713-9CF3-150958854EA4}" destId="{4FC4F02F-4570-2445-9CD2-813C740B8B0A}" srcOrd="0" destOrd="0" presId="urn:microsoft.com/office/officeart/2008/layout/LinedList"/>
    <dgm:cxn modelId="{5B63CB6F-418F-47F1-812F-820364297467}" srcId="{B63C90FE-E49C-4660-B3ED-366EC6A031B0}" destId="{4830CFBB-BEBB-47D7-9EDA-3314AF91369D}" srcOrd="3" destOrd="0" parTransId="{FCB5F582-E1FA-497F-9B1C-67718AA34D9E}" sibTransId="{4C15D0AE-87FA-4F12-B826-0820F0CA71A8}"/>
    <dgm:cxn modelId="{BA240580-6817-48E7-8AAD-798C92462E40}" srcId="{B63C90FE-E49C-4660-B3ED-366EC6A031B0}" destId="{E4577794-BBF5-4BD5-98F1-8B5624821FB1}" srcOrd="5" destOrd="0" parTransId="{8800FA0A-2AB5-4E65-8F4F-3A67FAFF7919}" sibTransId="{C408336F-476E-4538-AB7A-6C6E364941E7}"/>
    <dgm:cxn modelId="{8413D7A0-33AD-1D4C-83B8-DF3569D8F7D9}" type="presOf" srcId="{4830CFBB-BEBB-47D7-9EDA-3314AF91369D}" destId="{54F01ACF-3ABF-EB4F-9B84-E0EC6CD3EB0E}" srcOrd="0" destOrd="0" presId="urn:microsoft.com/office/officeart/2008/layout/LinedList"/>
    <dgm:cxn modelId="{9BF6D4D4-1297-4445-B111-74BD42D7F0D3}" srcId="{B63C90FE-E49C-4660-B3ED-366EC6A031B0}" destId="{9E62A788-0806-4EA6-9389-4DAE30879981}" srcOrd="0" destOrd="0" parTransId="{06C46D7B-7022-4D73-94CA-511F15650292}" sibTransId="{4A344298-D993-4706-9F2E-750A70A427AD}"/>
    <dgm:cxn modelId="{21EBCAD5-1C0B-4D1E-953D-6B9D0372F811}" srcId="{B63C90FE-E49C-4660-B3ED-366EC6A031B0}" destId="{854FDFC3-DF46-4713-9CF3-150958854EA4}" srcOrd="1" destOrd="0" parTransId="{3E01AADB-1160-4FF2-87B9-89583B72E517}" sibTransId="{D83C9BE2-04DD-4BB3-AC12-2C389ADE00DA}"/>
    <dgm:cxn modelId="{CB2A72D6-5CB4-1842-A369-D1AFA2754D47}" type="presOf" srcId="{B63C90FE-E49C-4660-B3ED-366EC6A031B0}" destId="{B54EEA25-F241-5F4D-A6DA-5D343C10B960}" srcOrd="0" destOrd="0" presId="urn:microsoft.com/office/officeart/2008/layout/LinedList"/>
    <dgm:cxn modelId="{B9E087DE-5B7B-4B47-AF51-F0A14E769290}" type="presOf" srcId="{DE1E1F94-67C1-49EA-8485-23ED6503DA64}" destId="{FACFCB93-1F44-0A42-B38B-FE8B75C7776E}" srcOrd="0" destOrd="0" presId="urn:microsoft.com/office/officeart/2008/layout/LinedList"/>
    <dgm:cxn modelId="{569109DF-8E80-4426-8D6E-D8226EADB167}" srcId="{B63C90FE-E49C-4660-B3ED-366EC6A031B0}" destId="{D167266D-5150-4411-8335-D5C13AEA90EF}" srcOrd="4" destOrd="0" parTransId="{B1411997-EA48-4FCA-BF0A-C149FE81961C}" sibTransId="{6061CDB0-DF50-41B7-B5C0-8DAE90E7DFC7}"/>
    <dgm:cxn modelId="{25C1FBEB-2D21-C042-9DE1-BD415DCAD00D}" type="presOf" srcId="{D167266D-5150-4411-8335-D5C13AEA90EF}" destId="{FF93A47F-4CF7-694D-A502-36F77352AF68}" srcOrd="0" destOrd="0" presId="urn:microsoft.com/office/officeart/2008/layout/LinedList"/>
    <dgm:cxn modelId="{F4F074C5-9EC9-4140-BDB4-32961F60D038}" type="presParOf" srcId="{B54EEA25-F241-5F4D-A6DA-5D343C10B960}" destId="{8F907065-73E7-F14D-BAF5-B9C57522FFA8}" srcOrd="0" destOrd="0" presId="urn:microsoft.com/office/officeart/2008/layout/LinedList"/>
    <dgm:cxn modelId="{329D93B5-2870-174D-A181-80F190A92DC3}" type="presParOf" srcId="{B54EEA25-F241-5F4D-A6DA-5D343C10B960}" destId="{36124856-0035-6D4A-AAFC-29DC9CB18BA7}" srcOrd="1" destOrd="0" presId="urn:microsoft.com/office/officeart/2008/layout/LinedList"/>
    <dgm:cxn modelId="{70A26D9B-5D23-E849-BBBD-FA3F3CC82294}" type="presParOf" srcId="{36124856-0035-6D4A-AAFC-29DC9CB18BA7}" destId="{C28C2F1E-0FA8-9E41-A34D-A048044D21D6}" srcOrd="0" destOrd="0" presId="urn:microsoft.com/office/officeart/2008/layout/LinedList"/>
    <dgm:cxn modelId="{BA639B89-C0E6-4A49-A8C3-F1E3C21318AC}" type="presParOf" srcId="{36124856-0035-6D4A-AAFC-29DC9CB18BA7}" destId="{F97ED68F-7E29-C740-88B1-2DFBE50F30EB}" srcOrd="1" destOrd="0" presId="urn:microsoft.com/office/officeart/2008/layout/LinedList"/>
    <dgm:cxn modelId="{3B4E0B47-6E04-EB40-B58E-7686DBE68EDC}" type="presParOf" srcId="{B54EEA25-F241-5F4D-A6DA-5D343C10B960}" destId="{6C7F60C5-9525-234A-B8EC-641530AD35A3}" srcOrd="2" destOrd="0" presId="urn:microsoft.com/office/officeart/2008/layout/LinedList"/>
    <dgm:cxn modelId="{387C585A-7E7A-A84E-807D-0502E797BB15}" type="presParOf" srcId="{B54EEA25-F241-5F4D-A6DA-5D343C10B960}" destId="{8BA30DCA-75A7-484B-A809-91AC79D5CBD4}" srcOrd="3" destOrd="0" presId="urn:microsoft.com/office/officeart/2008/layout/LinedList"/>
    <dgm:cxn modelId="{122A3B09-3D87-4A46-816E-3A489F1E0554}" type="presParOf" srcId="{8BA30DCA-75A7-484B-A809-91AC79D5CBD4}" destId="{4FC4F02F-4570-2445-9CD2-813C740B8B0A}" srcOrd="0" destOrd="0" presId="urn:microsoft.com/office/officeart/2008/layout/LinedList"/>
    <dgm:cxn modelId="{08F4A21D-407C-2B4D-95EC-EE12208947B1}" type="presParOf" srcId="{8BA30DCA-75A7-484B-A809-91AC79D5CBD4}" destId="{05C62272-4C4D-D64D-BE87-AF5ACB054B6A}" srcOrd="1" destOrd="0" presId="urn:microsoft.com/office/officeart/2008/layout/LinedList"/>
    <dgm:cxn modelId="{DF072ECE-6C0F-FB47-A2EB-A0F34DD7DAC2}" type="presParOf" srcId="{B54EEA25-F241-5F4D-A6DA-5D343C10B960}" destId="{1C3F4B4B-4305-D14C-BB3F-0A956BCDF9E6}" srcOrd="4" destOrd="0" presId="urn:microsoft.com/office/officeart/2008/layout/LinedList"/>
    <dgm:cxn modelId="{FF07C807-8A62-404F-88A0-55F179508088}" type="presParOf" srcId="{B54EEA25-F241-5F4D-A6DA-5D343C10B960}" destId="{28AF6A92-DEB0-8644-A340-281DF1FF133C}" srcOrd="5" destOrd="0" presId="urn:microsoft.com/office/officeart/2008/layout/LinedList"/>
    <dgm:cxn modelId="{7CCBF553-A892-8D46-B96E-1B92D40076B7}" type="presParOf" srcId="{28AF6A92-DEB0-8644-A340-281DF1FF133C}" destId="{989DE025-65FC-F24B-8707-C5C732A9ED8A}" srcOrd="0" destOrd="0" presId="urn:microsoft.com/office/officeart/2008/layout/LinedList"/>
    <dgm:cxn modelId="{24FD2D43-ED39-B848-9238-03D8396E7169}" type="presParOf" srcId="{28AF6A92-DEB0-8644-A340-281DF1FF133C}" destId="{3D033AC8-180E-5042-AFE7-2368C7253A8D}" srcOrd="1" destOrd="0" presId="urn:microsoft.com/office/officeart/2008/layout/LinedList"/>
    <dgm:cxn modelId="{462A5921-D3A6-A84A-A10C-D876BFB9DAD2}" type="presParOf" srcId="{B54EEA25-F241-5F4D-A6DA-5D343C10B960}" destId="{59B8E3B1-0F1F-3C4F-8B55-1A45AC81C877}" srcOrd="6" destOrd="0" presId="urn:microsoft.com/office/officeart/2008/layout/LinedList"/>
    <dgm:cxn modelId="{EFBED792-8479-7548-B23F-FCCAE93EF041}" type="presParOf" srcId="{B54EEA25-F241-5F4D-A6DA-5D343C10B960}" destId="{B57A327A-20C1-1248-A335-A29381E37141}" srcOrd="7" destOrd="0" presId="urn:microsoft.com/office/officeart/2008/layout/LinedList"/>
    <dgm:cxn modelId="{27A3663C-56E2-EE46-A204-4C752B316923}" type="presParOf" srcId="{B57A327A-20C1-1248-A335-A29381E37141}" destId="{54F01ACF-3ABF-EB4F-9B84-E0EC6CD3EB0E}" srcOrd="0" destOrd="0" presId="urn:microsoft.com/office/officeart/2008/layout/LinedList"/>
    <dgm:cxn modelId="{EE5E7C90-A8B8-A145-9960-258535C0F190}" type="presParOf" srcId="{B57A327A-20C1-1248-A335-A29381E37141}" destId="{8D861EE2-CEAC-EF42-AEC5-3C00ECDC3904}" srcOrd="1" destOrd="0" presId="urn:microsoft.com/office/officeart/2008/layout/LinedList"/>
    <dgm:cxn modelId="{3E2C4981-B0C4-0245-9317-3A91ED9FCB4B}" type="presParOf" srcId="{B54EEA25-F241-5F4D-A6DA-5D343C10B960}" destId="{E59428BB-E429-7048-9656-54D52AD30FB6}" srcOrd="8" destOrd="0" presId="urn:microsoft.com/office/officeart/2008/layout/LinedList"/>
    <dgm:cxn modelId="{D7197806-65FA-0B47-80AE-C4F9E54DEEFE}" type="presParOf" srcId="{B54EEA25-F241-5F4D-A6DA-5D343C10B960}" destId="{7CA22BC9-5BF0-6344-8B9B-6BF349C59C46}" srcOrd="9" destOrd="0" presId="urn:microsoft.com/office/officeart/2008/layout/LinedList"/>
    <dgm:cxn modelId="{C4E1268C-7AF3-994A-8595-0E58E88957C2}" type="presParOf" srcId="{7CA22BC9-5BF0-6344-8B9B-6BF349C59C46}" destId="{FF93A47F-4CF7-694D-A502-36F77352AF68}" srcOrd="0" destOrd="0" presId="urn:microsoft.com/office/officeart/2008/layout/LinedList"/>
    <dgm:cxn modelId="{9903B7EC-5769-9245-A655-F2B6035069F8}" type="presParOf" srcId="{7CA22BC9-5BF0-6344-8B9B-6BF349C59C46}" destId="{0409B170-5706-2442-863B-6E13A31F6B69}" srcOrd="1" destOrd="0" presId="urn:microsoft.com/office/officeart/2008/layout/LinedList"/>
    <dgm:cxn modelId="{E7EC16B9-2DC5-D948-9B2A-018E5080602F}" type="presParOf" srcId="{B54EEA25-F241-5F4D-A6DA-5D343C10B960}" destId="{5527412D-13E5-7741-9377-982BDDCE7B2E}" srcOrd="10" destOrd="0" presId="urn:microsoft.com/office/officeart/2008/layout/LinedList"/>
    <dgm:cxn modelId="{1DE258ED-409F-5046-B1C0-63AE6D1AC394}" type="presParOf" srcId="{B54EEA25-F241-5F4D-A6DA-5D343C10B960}" destId="{44D99ABD-0AEA-2544-8719-6E2775975B11}" srcOrd="11" destOrd="0" presId="urn:microsoft.com/office/officeart/2008/layout/LinedList"/>
    <dgm:cxn modelId="{5FFE23A2-F3A4-A54F-B8DD-963226B6E6CD}" type="presParOf" srcId="{44D99ABD-0AEA-2544-8719-6E2775975B11}" destId="{DE7FC96F-F205-814C-9DA5-F48A57EC43B9}" srcOrd="0" destOrd="0" presId="urn:microsoft.com/office/officeart/2008/layout/LinedList"/>
    <dgm:cxn modelId="{34AE4F45-47A4-A649-BAE9-F4505C1D7B0C}" type="presParOf" srcId="{44D99ABD-0AEA-2544-8719-6E2775975B11}" destId="{559363AC-32C0-BB4D-AA87-CE9705C18B97}" srcOrd="1" destOrd="0" presId="urn:microsoft.com/office/officeart/2008/layout/LinedList"/>
    <dgm:cxn modelId="{93B7CB31-B1B7-6A4A-869F-6EA47C4F1C5F}" type="presParOf" srcId="{B54EEA25-F241-5F4D-A6DA-5D343C10B960}" destId="{F9AF1D9D-21D8-384B-98BB-B978497FE9EB}" srcOrd="12" destOrd="0" presId="urn:microsoft.com/office/officeart/2008/layout/LinedList"/>
    <dgm:cxn modelId="{BCAB005C-B610-9B4E-8A01-DBD68C44086C}" type="presParOf" srcId="{B54EEA25-F241-5F4D-A6DA-5D343C10B960}" destId="{333B2C95-B36D-9C4A-988E-53C825016866}" srcOrd="13" destOrd="0" presId="urn:microsoft.com/office/officeart/2008/layout/LinedList"/>
    <dgm:cxn modelId="{D776F077-8425-6540-B605-EB969B316CA1}" type="presParOf" srcId="{333B2C95-B36D-9C4A-988E-53C825016866}" destId="{FACFCB93-1F44-0A42-B38B-FE8B75C7776E}" srcOrd="0" destOrd="0" presId="urn:microsoft.com/office/officeart/2008/layout/LinedList"/>
    <dgm:cxn modelId="{0ACC55A1-C171-494D-833F-4FC1BF1BC8FA}" type="presParOf" srcId="{333B2C95-B36D-9C4A-988E-53C825016866}" destId="{F22E9657-24EC-4548-8936-A6D045C41C8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907065-73E7-F14D-BAF5-B9C57522FFA8}">
      <dsp:nvSpPr>
        <dsp:cNvPr id="0" name=""/>
        <dsp:cNvSpPr/>
      </dsp:nvSpPr>
      <dsp:spPr>
        <a:xfrm>
          <a:off x="0" y="574"/>
          <a:ext cx="7012370"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8C2F1E-0FA8-9E41-A34D-A048044D21D6}">
      <dsp:nvSpPr>
        <dsp:cNvPr id="0" name=""/>
        <dsp:cNvSpPr/>
      </dsp:nvSpPr>
      <dsp:spPr>
        <a:xfrm>
          <a:off x="0" y="574"/>
          <a:ext cx="7012370" cy="672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Female </a:t>
          </a:r>
        </a:p>
      </dsp:txBody>
      <dsp:txXfrm>
        <a:off x="0" y="574"/>
        <a:ext cx="7012370" cy="672568"/>
      </dsp:txXfrm>
    </dsp:sp>
    <dsp:sp modelId="{6C7F60C5-9525-234A-B8EC-641530AD35A3}">
      <dsp:nvSpPr>
        <dsp:cNvPr id="0" name=""/>
        <dsp:cNvSpPr/>
      </dsp:nvSpPr>
      <dsp:spPr>
        <a:xfrm>
          <a:off x="0" y="673143"/>
          <a:ext cx="7012370" cy="0"/>
        </a:xfrm>
        <a:prstGeom prst="line">
          <a:avLst/>
        </a:prstGeom>
        <a:solidFill>
          <a:schemeClr val="accent3">
            <a:hueOff val="0"/>
            <a:satOff val="0"/>
            <a:lumOff val="0"/>
            <a:alphaOff val="0"/>
          </a:schemeClr>
        </a:solidFill>
        <a:ln w="2222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C4F02F-4570-2445-9CD2-813C740B8B0A}">
      <dsp:nvSpPr>
        <dsp:cNvPr id="0" name=""/>
        <dsp:cNvSpPr/>
      </dsp:nvSpPr>
      <dsp:spPr>
        <a:xfrm>
          <a:off x="0" y="673143"/>
          <a:ext cx="7012370" cy="672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Younger (&lt;45 years old)</a:t>
          </a:r>
        </a:p>
      </dsp:txBody>
      <dsp:txXfrm>
        <a:off x="0" y="673143"/>
        <a:ext cx="7012370" cy="672568"/>
      </dsp:txXfrm>
    </dsp:sp>
    <dsp:sp modelId="{1C3F4B4B-4305-D14C-BB3F-0A956BCDF9E6}">
      <dsp:nvSpPr>
        <dsp:cNvPr id="0" name=""/>
        <dsp:cNvSpPr/>
      </dsp:nvSpPr>
      <dsp:spPr>
        <a:xfrm>
          <a:off x="0" y="1345712"/>
          <a:ext cx="7012370" cy="0"/>
        </a:xfrm>
        <a:prstGeom prst="line">
          <a:avLst/>
        </a:prstGeom>
        <a:solidFill>
          <a:schemeClr val="accent4">
            <a:hueOff val="0"/>
            <a:satOff val="0"/>
            <a:lumOff val="0"/>
            <a:alphaOff val="0"/>
          </a:schemeClr>
        </a:solidFill>
        <a:ln w="2222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9DE025-65FC-F24B-8707-C5C732A9ED8A}">
      <dsp:nvSpPr>
        <dsp:cNvPr id="0" name=""/>
        <dsp:cNvSpPr/>
      </dsp:nvSpPr>
      <dsp:spPr>
        <a:xfrm>
          <a:off x="0" y="1345712"/>
          <a:ext cx="7012370" cy="672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Caregivers of </a:t>
          </a:r>
          <a:r>
            <a:rPr lang="en-US" sz="2300" kern="1200" dirty="0" err="1"/>
            <a:t>colo</a:t>
          </a:r>
          <a:endParaRPr lang="en-US" sz="2300" kern="1200" dirty="0"/>
        </a:p>
      </dsp:txBody>
      <dsp:txXfrm>
        <a:off x="0" y="1345712"/>
        <a:ext cx="7012370" cy="672568"/>
      </dsp:txXfrm>
    </dsp:sp>
    <dsp:sp modelId="{59B8E3B1-0F1F-3C4F-8B55-1A45AC81C877}">
      <dsp:nvSpPr>
        <dsp:cNvPr id="0" name=""/>
        <dsp:cNvSpPr/>
      </dsp:nvSpPr>
      <dsp:spPr>
        <a:xfrm>
          <a:off x="0" y="2018281"/>
          <a:ext cx="7012370" cy="0"/>
        </a:xfrm>
        <a:prstGeom prst="line">
          <a:avLst/>
        </a:prstGeom>
        <a:solidFill>
          <a:schemeClr val="accent5">
            <a:hueOff val="0"/>
            <a:satOff val="0"/>
            <a:lumOff val="0"/>
            <a:alphaOff val="0"/>
          </a:schemeClr>
        </a:solidFill>
        <a:ln w="2222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F01ACF-3ABF-EB4F-9B84-E0EC6CD3EB0E}">
      <dsp:nvSpPr>
        <dsp:cNvPr id="0" name=""/>
        <dsp:cNvSpPr/>
      </dsp:nvSpPr>
      <dsp:spPr>
        <a:xfrm>
          <a:off x="0" y="2018281"/>
          <a:ext cx="7012370" cy="672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No college education and/or lower income</a:t>
          </a:r>
        </a:p>
      </dsp:txBody>
      <dsp:txXfrm>
        <a:off x="0" y="2018281"/>
        <a:ext cx="7012370" cy="672568"/>
      </dsp:txXfrm>
    </dsp:sp>
    <dsp:sp modelId="{E59428BB-E429-7048-9656-54D52AD30FB6}">
      <dsp:nvSpPr>
        <dsp:cNvPr id="0" name=""/>
        <dsp:cNvSpPr/>
      </dsp:nvSpPr>
      <dsp:spPr>
        <a:xfrm>
          <a:off x="0" y="2690849"/>
          <a:ext cx="7012370" cy="0"/>
        </a:xfrm>
        <a:prstGeom prst="line">
          <a:avLst/>
        </a:prstGeom>
        <a:solidFill>
          <a:schemeClr val="accent6">
            <a:hueOff val="0"/>
            <a:satOff val="0"/>
            <a:lumOff val="0"/>
            <a:alphaOff val="0"/>
          </a:schemeClr>
        </a:solidFill>
        <a:ln w="2222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93A47F-4CF7-694D-A502-36F77352AF68}">
      <dsp:nvSpPr>
        <dsp:cNvPr id="0" name=""/>
        <dsp:cNvSpPr/>
      </dsp:nvSpPr>
      <dsp:spPr>
        <a:xfrm>
          <a:off x="0" y="2690849"/>
          <a:ext cx="7012370" cy="672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Caring for someone with emotional/behavioral issues </a:t>
          </a:r>
        </a:p>
      </dsp:txBody>
      <dsp:txXfrm>
        <a:off x="0" y="2690849"/>
        <a:ext cx="7012370" cy="672568"/>
      </dsp:txXfrm>
    </dsp:sp>
    <dsp:sp modelId="{5527412D-13E5-7741-9377-982BDDCE7B2E}">
      <dsp:nvSpPr>
        <dsp:cNvPr id="0" name=""/>
        <dsp:cNvSpPr/>
      </dsp:nvSpPr>
      <dsp:spPr>
        <a:xfrm>
          <a:off x="0" y="3363418"/>
          <a:ext cx="7012370"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7FC96F-F205-814C-9DA5-F48A57EC43B9}">
      <dsp:nvSpPr>
        <dsp:cNvPr id="0" name=""/>
        <dsp:cNvSpPr/>
      </dsp:nvSpPr>
      <dsp:spPr>
        <a:xfrm>
          <a:off x="0" y="3363418"/>
          <a:ext cx="7012370" cy="672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Caring for children/ young adults</a:t>
          </a:r>
        </a:p>
      </dsp:txBody>
      <dsp:txXfrm>
        <a:off x="0" y="3363418"/>
        <a:ext cx="7012370" cy="672568"/>
      </dsp:txXfrm>
    </dsp:sp>
    <dsp:sp modelId="{F9AF1D9D-21D8-384B-98BB-B978497FE9EB}">
      <dsp:nvSpPr>
        <dsp:cNvPr id="0" name=""/>
        <dsp:cNvSpPr/>
      </dsp:nvSpPr>
      <dsp:spPr>
        <a:xfrm>
          <a:off x="0" y="4035987"/>
          <a:ext cx="7012370" cy="0"/>
        </a:xfrm>
        <a:prstGeom prst="line">
          <a:avLst/>
        </a:prstGeom>
        <a:solidFill>
          <a:schemeClr val="accent3">
            <a:hueOff val="0"/>
            <a:satOff val="0"/>
            <a:lumOff val="0"/>
            <a:alphaOff val="0"/>
          </a:schemeClr>
        </a:solidFill>
        <a:ln w="2222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CFCB93-1F44-0A42-B38B-FE8B75C7776E}">
      <dsp:nvSpPr>
        <dsp:cNvPr id="0" name=""/>
        <dsp:cNvSpPr/>
      </dsp:nvSpPr>
      <dsp:spPr>
        <a:xfrm>
          <a:off x="0" y="4035987"/>
          <a:ext cx="7012370" cy="672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Caregivers who live with the carer recipient </a:t>
          </a:r>
        </a:p>
      </dsp:txBody>
      <dsp:txXfrm>
        <a:off x="0" y="4035987"/>
        <a:ext cx="7012370" cy="67256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0C000C-393D-5344-B0F8-AE085E25406C}" type="datetimeFigureOut">
              <a:rPr lang="en-US" smtClean="0"/>
              <a:t>6/25/21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95B692-429B-1041-B029-46E3478F1C49}" type="slidenum">
              <a:rPr lang="en-US" smtClean="0"/>
              <a:t>‹#›</a:t>
            </a:fld>
            <a:endParaRPr lang="en-US"/>
          </a:p>
        </p:txBody>
      </p:sp>
    </p:spTree>
    <p:extLst>
      <p:ext uri="{BB962C8B-B14F-4D97-AF65-F5344CB8AC3E}">
        <p14:creationId xmlns:p14="http://schemas.microsoft.com/office/powerpoint/2010/main" val="873778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Center based out of Pittsburgh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mission is to partner with government, academia, and the family caregiver community to transform research into services and programs. Our goal is to improve the care, health, and QoL of people with disabilities and the families that support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We know that the current coronavirus pandemic bring with it fear and uncertainty, especially for family caregivers, who are facing an unprecedented situation. We hope that today’s webinar will provide you with some clear information, and answers to questions that you might have.</a:t>
            </a:r>
          </a:p>
          <a:p>
            <a:endParaRPr lang="en-US" dirty="0"/>
          </a:p>
          <a:p>
            <a:r>
              <a:rPr lang="en-US" dirty="0"/>
              <a:t>We’ll be recording the webinar today, and we’ll e-mail out a link to watch it to anyone who registered. Thanks to those who sent in their questions ahead of time. For any questions that come up as the presenters are speaking, please type them into the chat window on your Zoom screen and we’ll cover them after the presenters have finished.</a:t>
            </a:r>
          </a:p>
          <a:p>
            <a:endParaRPr lang="en-US" dirty="0"/>
          </a:p>
          <a:p>
            <a:r>
              <a:rPr lang="en-US" dirty="0"/>
              <a:t>All attendees will receive a survey following the end of today’s presentation; we’d really appreciate it if you would fill it out to help us improve our future programming.</a:t>
            </a:r>
          </a:p>
        </p:txBody>
      </p:sp>
      <p:sp>
        <p:nvSpPr>
          <p:cNvPr id="4" name="Slide Number Placeholder 3"/>
          <p:cNvSpPr>
            <a:spLocks noGrp="1"/>
          </p:cNvSpPr>
          <p:nvPr>
            <p:ph type="sldNum" sz="quarter" idx="5"/>
          </p:nvPr>
        </p:nvSpPr>
        <p:spPr/>
        <p:txBody>
          <a:bodyPr/>
          <a:lstStyle/>
          <a:p>
            <a:fld id="{2A47139C-FD70-7E47-AA4E-625497A129F7}" type="slidenum">
              <a:rPr lang="en-US" smtClean="0"/>
              <a:t>2</a:t>
            </a:fld>
            <a:endParaRPr lang="en-US"/>
          </a:p>
        </p:txBody>
      </p:sp>
    </p:spTree>
    <p:extLst>
      <p:ext uri="{BB962C8B-B14F-4D97-AF65-F5344CB8AC3E}">
        <p14:creationId xmlns:p14="http://schemas.microsoft.com/office/powerpoint/2010/main" val="2224372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6/25/21</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18604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6/25/21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00152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6/25/21</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57277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6/25/21</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3018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6/25/21</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44967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6/25/21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30171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6/25/21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22066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6/25/21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62917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6/25/21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92267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6/25/21</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76729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6/25/21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80569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6/25/21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322113491"/>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CDDA569-049D-7F40-A108-9332D71AFA1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 y="256488"/>
            <a:ext cx="12191980" cy="6857990"/>
          </a:xfrm>
          <a:prstGeom prst="rect">
            <a:avLst/>
          </a:prstGeom>
        </p:spPr>
      </p:pic>
      <p:sp>
        <p:nvSpPr>
          <p:cNvPr id="11" name="Rectangle 10">
            <a:extLst>
              <a:ext uri="{FF2B5EF4-FFF2-40B4-BE49-F238E27FC236}">
                <a16:creationId xmlns:a16="http://schemas.microsoft.com/office/drawing/2014/main" id="{9FA98EAA-A866-4C95-A2A8-44E46FBA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56000">
                <a:schemeClr val="tx1">
                  <a:alpha val="39000"/>
                </a:schemeClr>
              </a:gs>
              <a:gs pos="100000">
                <a:schemeClr val="tx1">
                  <a:alpha val="8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8777BA-2206-D349-BF68-78E776FCCF3F}"/>
              </a:ext>
            </a:extLst>
          </p:cNvPr>
          <p:cNvSpPr>
            <a:spLocks noGrp="1"/>
          </p:cNvSpPr>
          <p:nvPr>
            <p:ph type="ctrTitle"/>
          </p:nvPr>
        </p:nvSpPr>
        <p:spPr>
          <a:xfrm>
            <a:off x="1465942" y="4122616"/>
            <a:ext cx="9724572" cy="868823"/>
          </a:xfrm>
        </p:spPr>
        <p:txBody>
          <a:bodyPr anchor="b">
            <a:normAutofit fontScale="90000"/>
          </a:bodyPr>
          <a:lstStyle/>
          <a:p>
            <a:pPr algn="ctr"/>
            <a:r>
              <a:rPr lang="en-US" sz="4000" dirty="0">
                <a:solidFill>
                  <a:schemeClr val="bg1"/>
                </a:solidFill>
              </a:rPr>
              <a:t>A University of Pittsburgh Town Hall</a:t>
            </a:r>
          </a:p>
        </p:txBody>
      </p:sp>
      <p:sp>
        <p:nvSpPr>
          <p:cNvPr id="3" name="Subtitle 2">
            <a:extLst>
              <a:ext uri="{FF2B5EF4-FFF2-40B4-BE49-F238E27FC236}">
                <a16:creationId xmlns:a16="http://schemas.microsoft.com/office/drawing/2014/main" id="{2436C2A2-1696-324D-9218-28F19660D0B1}"/>
              </a:ext>
            </a:extLst>
          </p:cNvPr>
          <p:cNvSpPr>
            <a:spLocks noGrp="1"/>
          </p:cNvSpPr>
          <p:nvPr>
            <p:ph type="subTitle" idx="1"/>
          </p:nvPr>
        </p:nvSpPr>
        <p:spPr>
          <a:xfrm>
            <a:off x="1944910" y="5105357"/>
            <a:ext cx="8302171" cy="1177354"/>
          </a:xfrm>
        </p:spPr>
        <p:txBody>
          <a:bodyPr anchor="t">
            <a:normAutofit/>
          </a:bodyPr>
          <a:lstStyle/>
          <a:p>
            <a:pPr algn="ctr"/>
            <a:r>
              <a:rPr lang="en-US" sz="2400" dirty="0">
                <a:solidFill>
                  <a:schemeClr val="bg1"/>
                </a:solidFill>
              </a:rPr>
              <a:t>Sponsored by the National rehabilitation research and training center on Family Support</a:t>
            </a:r>
          </a:p>
          <a:p>
            <a:pPr algn="ctr"/>
            <a:endParaRPr lang="en-US" sz="2400" dirty="0">
              <a:solidFill>
                <a:schemeClr val="bg1"/>
              </a:solidFill>
            </a:endParaRPr>
          </a:p>
        </p:txBody>
      </p:sp>
      <p:pic>
        <p:nvPicPr>
          <p:cNvPr id="7" name="Picture 6">
            <a:extLst>
              <a:ext uri="{FF2B5EF4-FFF2-40B4-BE49-F238E27FC236}">
                <a16:creationId xmlns:a16="http://schemas.microsoft.com/office/drawing/2014/main" id="{A4AEA77B-F230-3C4A-ADDD-0F5DF26CDF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0190" y="1686052"/>
            <a:ext cx="4356389" cy="1538880"/>
          </a:xfrm>
          <a:prstGeom prst="rect">
            <a:avLst/>
          </a:prstGeom>
        </p:spPr>
      </p:pic>
    </p:spTree>
    <p:extLst>
      <p:ext uri="{BB962C8B-B14F-4D97-AF65-F5344CB8AC3E}">
        <p14:creationId xmlns:p14="http://schemas.microsoft.com/office/powerpoint/2010/main" val="3609815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17" name="Rectangle 16">
            <a:extLst>
              <a:ext uri="{FF2B5EF4-FFF2-40B4-BE49-F238E27FC236}">
                <a16:creationId xmlns:a16="http://schemas.microsoft.com/office/drawing/2014/main" id="{963FC0CD-F19B-4D9C-9C47-EB7E9D16E4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F6AFEB-B68A-6046-B5EA-F479F10C6EA8}"/>
              </a:ext>
            </a:extLst>
          </p:cNvPr>
          <p:cNvSpPr>
            <a:spLocks noGrp="1"/>
          </p:cNvSpPr>
          <p:nvPr>
            <p:ph type="title"/>
          </p:nvPr>
        </p:nvSpPr>
        <p:spPr>
          <a:xfrm>
            <a:off x="596715" y="740877"/>
            <a:ext cx="10993549" cy="842602"/>
          </a:xfrm>
        </p:spPr>
        <p:txBody>
          <a:bodyPr vert="horz" lIns="91440" tIns="45720" rIns="91440" bIns="45720" rtlCol="0" anchor="b">
            <a:normAutofit/>
          </a:bodyPr>
          <a:lstStyle/>
          <a:p>
            <a:r>
              <a:rPr lang="en-US" sz="3600" dirty="0"/>
              <a:t>Financial concerns and food insecurity </a:t>
            </a:r>
          </a:p>
        </p:txBody>
      </p:sp>
      <p:sp>
        <p:nvSpPr>
          <p:cNvPr id="19" name="Rectangle 18">
            <a:extLst>
              <a:ext uri="{FF2B5EF4-FFF2-40B4-BE49-F238E27FC236}">
                <a16:creationId xmlns:a16="http://schemas.microsoft.com/office/drawing/2014/main" id="{2E70159E-5269-4C18-AA0B-D50513DB3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BBBE9C8C-98B2-41C2-B47B-9A396CBA23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B2ECCA3D-5ECA-4A8B-B9D7-CE6DEB72B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4" name="Content Placeholder 3">
            <a:extLst>
              <a:ext uri="{FF2B5EF4-FFF2-40B4-BE49-F238E27FC236}">
                <a16:creationId xmlns:a16="http://schemas.microsoft.com/office/drawing/2014/main" id="{F533411E-9FB0-7B40-9D09-FDD8EA767911}"/>
              </a:ext>
            </a:extLst>
          </p:cNvPr>
          <p:cNvPicPr>
            <a:picLocks noGrp="1" noChangeAspect="1"/>
          </p:cNvPicPr>
          <p:nvPr>
            <p:ph idx="1"/>
          </p:nvPr>
        </p:nvPicPr>
        <p:blipFill>
          <a:blip r:embed="rId2"/>
          <a:stretch>
            <a:fillRect/>
          </a:stretch>
        </p:blipFill>
        <p:spPr>
          <a:xfrm>
            <a:off x="740678" y="2050924"/>
            <a:ext cx="9062240" cy="4349875"/>
          </a:xfrm>
          <a:prstGeom prst="rect">
            <a:avLst/>
          </a:prstGeom>
        </p:spPr>
      </p:pic>
    </p:spTree>
    <p:extLst>
      <p:ext uri="{BB962C8B-B14F-4D97-AF65-F5344CB8AC3E}">
        <p14:creationId xmlns:p14="http://schemas.microsoft.com/office/powerpoint/2010/main" val="3549067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6B47BF-F3D0-4678-9B20-DA45E1BCA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CC8A95-C8FD-604C-8737-597B90EBD6AD}"/>
              </a:ext>
            </a:extLst>
          </p:cNvPr>
          <p:cNvSpPr>
            <a:spLocks noGrp="1"/>
          </p:cNvSpPr>
          <p:nvPr>
            <p:ph type="title"/>
          </p:nvPr>
        </p:nvSpPr>
        <p:spPr>
          <a:xfrm>
            <a:off x="581192" y="1124999"/>
            <a:ext cx="4076149" cy="4608003"/>
          </a:xfrm>
        </p:spPr>
        <p:txBody>
          <a:bodyPr anchor="ctr">
            <a:normAutofit/>
          </a:bodyPr>
          <a:lstStyle/>
          <a:p>
            <a:pPr>
              <a:lnSpc>
                <a:spcPct val="90000"/>
              </a:lnSpc>
            </a:pPr>
            <a:r>
              <a:rPr lang="en-US" sz="3700" b="1" dirty="0">
                <a:solidFill>
                  <a:schemeClr val="accent1"/>
                </a:solidFill>
              </a:rPr>
              <a:t>COVID-19 has changed FAMILY CAREGIVER DUTIES AND RESPONSIBILITIES</a:t>
            </a:r>
            <a:br>
              <a:rPr lang="en-US" sz="3700" dirty="0">
                <a:solidFill>
                  <a:schemeClr val="accent1"/>
                </a:solidFill>
              </a:rPr>
            </a:br>
            <a:endParaRPr lang="en-US" sz="3700" dirty="0">
              <a:solidFill>
                <a:schemeClr val="accent1"/>
              </a:solidFill>
            </a:endParaRPr>
          </a:p>
        </p:txBody>
      </p:sp>
      <p:sp>
        <p:nvSpPr>
          <p:cNvPr id="10" name="Rectangle 9">
            <a:extLst>
              <a:ext uri="{FF2B5EF4-FFF2-40B4-BE49-F238E27FC236}">
                <a16:creationId xmlns:a16="http://schemas.microsoft.com/office/drawing/2014/main" id="{19334917-3673-4EF2-BA7C-CC83AEEEA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673" y="457200"/>
            <a:ext cx="420624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E1589AE1-C0FC-4B66-9C0D-9EB92F40F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7585" y="457200"/>
            <a:ext cx="658368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C41222D4-DC95-6B4F-9776-EE2E3FE1346C}"/>
              </a:ext>
            </a:extLst>
          </p:cNvPr>
          <p:cNvSpPr>
            <a:spLocks noGrp="1"/>
          </p:cNvSpPr>
          <p:nvPr>
            <p:ph idx="1"/>
          </p:nvPr>
        </p:nvSpPr>
        <p:spPr>
          <a:xfrm>
            <a:off x="5117586" y="1124998"/>
            <a:ext cx="6143248" cy="4608003"/>
          </a:xfrm>
        </p:spPr>
        <p:txBody>
          <a:bodyPr>
            <a:normAutofit/>
          </a:bodyPr>
          <a:lstStyle/>
          <a:p>
            <a:pPr>
              <a:lnSpc>
                <a:spcPct val="100000"/>
              </a:lnSpc>
            </a:pPr>
            <a:r>
              <a:rPr lang="en-US" sz="2000" b="1" dirty="0"/>
              <a:t> Providing care became more difficult—emotionally, physically, and financially </a:t>
            </a:r>
            <a:endParaRPr lang="en-US" sz="2000" dirty="0"/>
          </a:p>
          <a:p>
            <a:pPr>
              <a:lnSpc>
                <a:spcPct val="100000"/>
              </a:lnSpc>
            </a:pPr>
            <a:r>
              <a:rPr lang="en-US" sz="2000" b="1" dirty="0"/>
              <a:t>Access to health care was interrupted </a:t>
            </a:r>
            <a:endParaRPr lang="en-US" sz="2000" dirty="0"/>
          </a:p>
          <a:p>
            <a:pPr>
              <a:lnSpc>
                <a:spcPct val="100000"/>
              </a:lnSpc>
            </a:pPr>
            <a:r>
              <a:rPr lang="en-US" sz="2000" b="1" dirty="0"/>
              <a:t>Lifestyle changes due to COVID led to </a:t>
            </a:r>
          </a:p>
          <a:p>
            <a:pPr lvl="1">
              <a:lnSpc>
                <a:spcPct val="100000"/>
              </a:lnSpc>
            </a:pPr>
            <a:r>
              <a:rPr lang="en-US" sz="2000" b="1" dirty="0"/>
              <a:t>increases in worry, fear, depression and sleep problems</a:t>
            </a:r>
          </a:p>
          <a:p>
            <a:pPr lvl="1">
              <a:lnSpc>
                <a:spcPct val="100000"/>
              </a:lnSpc>
            </a:pPr>
            <a:r>
              <a:rPr lang="en-US" sz="2000" b="1" dirty="0"/>
              <a:t>family disagreements or conflict over caring for the care recipient.</a:t>
            </a:r>
          </a:p>
        </p:txBody>
      </p:sp>
    </p:spTree>
    <p:extLst>
      <p:ext uri="{BB962C8B-B14F-4D97-AF65-F5344CB8AC3E}">
        <p14:creationId xmlns:p14="http://schemas.microsoft.com/office/powerpoint/2010/main" val="1536626645"/>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2989FB-1024-49B7-BDF1-B3CE27D48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6E0FA0-C47F-D14A-B7F2-CCD69F1505DE}"/>
              </a:ext>
            </a:extLst>
          </p:cNvPr>
          <p:cNvSpPr>
            <a:spLocks noGrp="1"/>
          </p:cNvSpPr>
          <p:nvPr>
            <p:ph type="title"/>
          </p:nvPr>
        </p:nvSpPr>
        <p:spPr>
          <a:xfrm>
            <a:off x="746228" y="1037967"/>
            <a:ext cx="3054091" cy="4709131"/>
          </a:xfrm>
        </p:spPr>
        <p:txBody>
          <a:bodyPr anchor="ctr">
            <a:normAutofit/>
          </a:bodyPr>
          <a:lstStyle/>
          <a:p>
            <a:r>
              <a:rPr lang="en-US" dirty="0"/>
              <a:t>Some caregivers are at higher risk during the pandemic</a:t>
            </a:r>
          </a:p>
        </p:txBody>
      </p:sp>
      <p:sp>
        <p:nvSpPr>
          <p:cNvPr id="11" name="Rectangle 10">
            <a:extLst>
              <a:ext uri="{FF2B5EF4-FFF2-40B4-BE49-F238E27FC236}">
                <a16:creationId xmlns:a16="http://schemas.microsoft.com/office/drawing/2014/main" id="{2987D6F4-EC95-4EF1-A8AD-4B70386C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F5F792DF-9D0A-4DB6-9A9E-7312F5A7E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749808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14BE4415-B9D6-4FC6-95BF-C81B5A6CFD3C}"/>
              </a:ext>
            </a:extLst>
          </p:cNvPr>
          <p:cNvGraphicFramePr>
            <a:graphicFrameLocks noGrp="1"/>
          </p:cNvGraphicFramePr>
          <p:nvPr>
            <p:ph idx="1"/>
            <p:extLst>
              <p:ext uri="{D42A27DB-BD31-4B8C-83A1-F6EECF244321}">
                <p14:modId xmlns:p14="http://schemas.microsoft.com/office/powerpoint/2010/main" val="1273839489"/>
              </p:ext>
            </p:extLst>
          </p:nvPr>
        </p:nvGraphicFramePr>
        <p:xfrm>
          <a:off x="4598438" y="1207783"/>
          <a:ext cx="7012370" cy="47091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0488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3C3E2-54D7-554A-BB87-84589E0A32F5}"/>
              </a:ext>
            </a:extLst>
          </p:cNvPr>
          <p:cNvSpPr>
            <a:spLocks noGrp="1"/>
          </p:cNvSpPr>
          <p:nvPr>
            <p:ph type="title"/>
          </p:nvPr>
        </p:nvSpPr>
        <p:spPr>
          <a:xfrm>
            <a:off x="838200" y="3429001"/>
            <a:ext cx="10515600" cy="2155687"/>
          </a:xfrm>
        </p:spPr>
        <p:txBody>
          <a:bodyPr/>
          <a:lstStyle/>
          <a:p>
            <a:pPr algn="ctr"/>
            <a:r>
              <a:rPr lang="en-US" sz="4400" cap="none" dirty="0">
                <a:solidFill>
                  <a:prstClr val="black"/>
                </a:solidFill>
                <a:latin typeface="Calibri Light" panose="020F0302020204030204"/>
              </a:rPr>
              <a:t>National Rehabilitation Research and Training (RRT) Center on Family Support</a:t>
            </a:r>
            <a:endParaRPr lang="en-US" dirty="0"/>
          </a:p>
        </p:txBody>
      </p:sp>
      <p:pic>
        <p:nvPicPr>
          <p:cNvPr id="5" name="Picture 4">
            <a:extLst>
              <a:ext uri="{FF2B5EF4-FFF2-40B4-BE49-F238E27FC236}">
                <a16:creationId xmlns:a16="http://schemas.microsoft.com/office/drawing/2014/main" id="{96E79503-A208-5D41-A7B4-6C9D0FCB8CAF}"/>
              </a:ext>
            </a:extLst>
          </p:cNvPr>
          <p:cNvPicPr>
            <a:picLocks noChangeAspect="1"/>
          </p:cNvPicPr>
          <p:nvPr/>
        </p:nvPicPr>
        <p:blipFill>
          <a:blip r:embed="rId3"/>
          <a:stretch>
            <a:fillRect/>
          </a:stretch>
        </p:blipFill>
        <p:spPr>
          <a:xfrm>
            <a:off x="188686" y="5658351"/>
            <a:ext cx="3307153" cy="1102384"/>
          </a:xfrm>
          <a:prstGeom prst="rect">
            <a:avLst/>
          </a:prstGeom>
        </p:spPr>
      </p:pic>
      <p:pic>
        <p:nvPicPr>
          <p:cNvPr id="7" name="Picture 6">
            <a:extLst>
              <a:ext uri="{FF2B5EF4-FFF2-40B4-BE49-F238E27FC236}">
                <a16:creationId xmlns:a16="http://schemas.microsoft.com/office/drawing/2014/main" id="{D120AC42-0F9D-3F45-8CCB-E08B0B630992}"/>
              </a:ext>
            </a:extLst>
          </p:cNvPr>
          <p:cNvPicPr>
            <a:picLocks noChangeAspect="1"/>
          </p:cNvPicPr>
          <p:nvPr/>
        </p:nvPicPr>
        <p:blipFill>
          <a:blip r:embed="rId4"/>
          <a:stretch>
            <a:fillRect/>
          </a:stretch>
        </p:blipFill>
        <p:spPr>
          <a:xfrm>
            <a:off x="4628142" y="297070"/>
            <a:ext cx="2935724" cy="2834492"/>
          </a:xfrm>
          <a:prstGeom prst="rect">
            <a:avLst/>
          </a:prstGeom>
        </p:spPr>
      </p:pic>
    </p:spTree>
    <p:extLst>
      <p:ext uri="{BB962C8B-B14F-4D97-AF65-F5344CB8AC3E}">
        <p14:creationId xmlns:p14="http://schemas.microsoft.com/office/powerpoint/2010/main" val="3260690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2AD936F5-D47C-418E-957B-E67FE0AB7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E383D63D-AFF6-450E-9563-88C596AE6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83" name="Rectangle 82">
            <a:extLst>
              <a:ext uri="{FF2B5EF4-FFF2-40B4-BE49-F238E27FC236}">
                <a16:creationId xmlns:a16="http://schemas.microsoft.com/office/drawing/2014/main" id="{1E16AD71-390C-4868-A5FB-5EB0874371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5" name="Rectangle 84">
            <a:extLst>
              <a:ext uri="{FF2B5EF4-FFF2-40B4-BE49-F238E27FC236}">
                <a16:creationId xmlns:a16="http://schemas.microsoft.com/office/drawing/2014/main" id="{831BE33D-0E67-4BB0-8A1B-581C9F3C4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87" name="Rectangle 86">
            <a:extLst>
              <a:ext uri="{FF2B5EF4-FFF2-40B4-BE49-F238E27FC236}">
                <a16:creationId xmlns:a16="http://schemas.microsoft.com/office/drawing/2014/main" id="{FC428F49-D716-4BA1-9E15-BCC588E965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285" y="619432"/>
            <a:ext cx="3697570" cy="5771133"/>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D7F315-62B1-EC4A-A3B2-11E5B040D213}"/>
              </a:ext>
            </a:extLst>
          </p:cNvPr>
          <p:cNvSpPr>
            <a:spLocks noGrp="1"/>
          </p:cNvSpPr>
          <p:nvPr>
            <p:ph type="title"/>
          </p:nvPr>
        </p:nvSpPr>
        <p:spPr>
          <a:xfrm>
            <a:off x="581192" y="702155"/>
            <a:ext cx="3433547" cy="1366281"/>
          </a:xfrm>
        </p:spPr>
        <p:txBody>
          <a:bodyPr>
            <a:normAutofit/>
          </a:bodyPr>
          <a:lstStyle/>
          <a:p>
            <a:r>
              <a:rPr lang="en-US">
                <a:solidFill>
                  <a:srgbClr val="FFFFFF"/>
                </a:solidFill>
              </a:rPr>
              <a:t>Our Panelists</a:t>
            </a:r>
          </a:p>
        </p:txBody>
      </p:sp>
      <p:sp>
        <p:nvSpPr>
          <p:cNvPr id="1036" name="Content Placeholder 1035">
            <a:extLst>
              <a:ext uri="{FF2B5EF4-FFF2-40B4-BE49-F238E27FC236}">
                <a16:creationId xmlns:a16="http://schemas.microsoft.com/office/drawing/2014/main" id="{5198CD9B-35D3-4F31-9A9F-89A59C39C940}"/>
              </a:ext>
            </a:extLst>
          </p:cNvPr>
          <p:cNvSpPr>
            <a:spLocks noGrp="1"/>
          </p:cNvSpPr>
          <p:nvPr>
            <p:ph idx="1"/>
          </p:nvPr>
        </p:nvSpPr>
        <p:spPr>
          <a:xfrm>
            <a:off x="661361" y="2335388"/>
            <a:ext cx="3221427" cy="3523411"/>
          </a:xfrm>
        </p:spPr>
        <p:txBody>
          <a:bodyPr>
            <a:normAutofit fontScale="92500" lnSpcReduction="20000"/>
          </a:bodyPr>
          <a:lstStyle/>
          <a:p>
            <a:r>
              <a:rPr lang="en-US" sz="1600" dirty="0">
                <a:solidFill>
                  <a:srgbClr val="FFFFFF"/>
                </a:solidFill>
              </a:rPr>
              <a:t>Dan Miller</a:t>
            </a:r>
            <a:br>
              <a:rPr lang="en-US" sz="1600" dirty="0">
                <a:solidFill>
                  <a:srgbClr val="FFFFFF"/>
                </a:solidFill>
              </a:rPr>
            </a:br>
            <a:r>
              <a:rPr lang="en-US" sz="1600" dirty="0">
                <a:solidFill>
                  <a:srgbClr val="FFFFFF"/>
                </a:solidFill>
              </a:rPr>
              <a:t>Pennsylvania State Representative, </a:t>
            </a:r>
          </a:p>
          <a:p>
            <a:r>
              <a:rPr lang="en-US" sz="1600" dirty="0">
                <a:solidFill>
                  <a:srgbClr val="FFFFFF"/>
                </a:solidFill>
              </a:rPr>
              <a:t>Everette James, </a:t>
            </a:r>
            <a:br>
              <a:rPr lang="en-US" sz="1600" dirty="0">
                <a:solidFill>
                  <a:srgbClr val="FFFFFF"/>
                </a:solidFill>
              </a:rPr>
            </a:br>
            <a:r>
              <a:rPr lang="en-US" sz="1600" dirty="0">
                <a:solidFill>
                  <a:srgbClr val="FFFFFF"/>
                </a:solidFill>
              </a:rPr>
              <a:t>Director, University of Pittsburgh Health Policy Institute</a:t>
            </a:r>
          </a:p>
          <a:p>
            <a:r>
              <a:rPr lang="en-US" b="1" dirty="0">
                <a:solidFill>
                  <a:schemeClr val="bg1"/>
                </a:solidFill>
              </a:rPr>
              <a:t>Amber Thompson</a:t>
            </a:r>
            <a:br>
              <a:rPr lang="en-US" sz="1600" dirty="0">
                <a:solidFill>
                  <a:schemeClr val="bg1"/>
                </a:solidFill>
              </a:rPr>
            </a:br>
            <a:r>
              <a:rPr lang="en-US" dirty="0">
                <a:solidFill>
                  <a:schemeClr val="bg1"/>
                </a:solidFill>
              </a:rPr>
              <a:t>Family Caregiver</a:t>
            </a:r>
            <a:br>
              <a:rPr lang="en-US" sz="1600" dirty="0">
                <a:solidFill>
                  <a:schemeClr val="bg1"/>
                </a:solidFill>
              </a:rPr>
            </a:br>
            <a:r>
              <a:rPr lang="en-US" dirty="0">
                <a:solidFill>
                  <a:schemeClr val="bg1"/>
                </a:solidFill>
              </a:rPr>
              <a:t>Chief Consultant, Leaders of Change</a:t>
            </a:r>
          </a:p>
          <a:p>
            <a:r>
              <a:rPr lang="en-US" b="1" dirty="0">
                <a:solidFill>
                  <a:schemeClr val="bg1"/>
                </a:solidFill>
              </a:rPr>
              <a:t>Michelle </a:t>
            </a:r>
            <a:r>
              <a:rPr lang="en-US" b="1" dirty="0" err="1">
                <a:solidFill>
                  <a:schemeClr val="bg1"/>
                </a:solidFill>
              </a:rPr>
              <a:t>Sipple</a:t>
            </a:r>
            <a:br>
              <a:rPr lang="en-US" sz="1600" dirty="0">
                <a:solidFill>
                  <a:schemeClr val="bg1"/>
                </a:solidFill>
              </a:rPr>
            </a:br>
            <a:r>
              <a:rPr lang="en-US" dirty="0">
                <a:solidFill>
                  <a:schemeClr val="bg1"/>
                </a:solidFill>
              </a:rPr>
              <a:t>Family Caregiver</a:t>
            </a:r>
            <a:br>
              <a:rPr lang="en-US" sz="1600" dirty="0">
                <a:solidFill>
                  <a:schemeClr val="bg1"/>
                </a:solidFill>
              </a:rPr>
            </a:br>
            <a:r>
              <a:rPr lang="en-US" dirty="0">
                <a:solidFill>
                  <a:schemeClr val="bg1"/>
                </a:solidFill>
              </a:rPr>
              <a:t>Vice President, </a:t>
            </a:r>
            <a:r>
              <a:rPr lang="en-US" dirty="0" err="1">
                <a:solidFill>
                  <a:schemeClr val="bg1"/>
                </a:solidFill>
              </a:rPr>
              <a:t>Achieva</a:t>
            </a:r>
            <a:r>
              <a:rPr lang="en-US" dirty="0">
                <a:solidFill>
                  <a:schemeClr val="bg1"/>
                </a:solidFill>
              </a:rPr>
              <a:t> Family Trust</a:t>
            </a:r>
            <a:endParaRPr lang="en-US" sz="1600" dirty="0">
              <a:solidFill>
                <a:schemeClr val="bg1"/>
              </a:solidFill>
            </a:endParaRPr>
          </a:p>
        </p:txBody>
      </p:sp>
      <p:pic>
        <p:nvPicPr>
          <p:cNvPr id="1026" name="Picture 2">
            <a:extLst>
              <a:ext uri="{FF2B5EF4-FFF2-40B4-BE49-F238E27FC236}">
                <a16:creationId xmlns:a16="http://schemas.microsoft.com/office/drawing/2014/main" id="{64CCFB41-A605-4C47-849A-0A890C4CBF2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1"/>
          <a:stretch/>
        </p:blipFill>
        <p:spPr bwMode="auto">
          <a:xfrm>
            <a:off x="4241827" y="619432"/>
            <a:ext cx="3703320" cy="28471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056AFF0-C48B-5C4A-8F2A-D474DDA3121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
          <a:stretch/>
        </p:blipFill>
        <p:spPr bwMode="auto">
          <a:xfrm>
            <a:off x="8042503" y="619432"/>
            <a:ext cx="3702973" cy="28471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F8397A2-1B83-CC42-86E6-D5A57D6CDA6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3"/>
          <a:stretch/>
        </p:blipFill>
        <p:spPr bwMode="auto">
          <a:xfrm>
            <a:off x="4241821" y="3562350"/>
            <a:ext cx="3703320" cy="28254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02759EE-A99A-1246-9A83-D4C96A8FA606}"/>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2"/>
          <a:stretch/>
        </p:blipFill>
        <p:spPr bwMode="auto">
          <a:xfrm>
            <a:off x="8037116" y="3562351"/>
            <a:ext cx="3702973" cy="2825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070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CF4EB5C-ED25-4675-8255-2F5B12CFF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9514EC6E-A557-42A2-BCDC-3ABFFC5E5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905482C9-EB42-4BFE-95BF-7FD661F07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7539E646-A625-4A26-86ED-BD90EDD329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8E019540-1104-4B12-9F83-45F586741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C4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EA3616-A95A-B44C-82F0-C8667A90A052}"/>
              </a:ext>
            </a:extLst>
          </p:cNvPr>
          <p:cNvSpPr>
            <a:spLocks noGrp="1"/>
          </p:cNvSpPr>
          <p:nvPr>
            <p:ph type="title"/>
          </p:nvPr>
        </p:nvSpPr>
        <p:spPr>
          <a:xfrm>
            <a:off x="783771" y="1066800"/>
            <a:ext cx="5727760" cy="4724400"/>
          </a:xfrm>
        </p:spPr>
        <p:txBody>
          <a:bodyPr vert="horz" lIns="91440" tIns="45720" rIns="91440" bIns="45720" rtlCol="0" anchor="ctr">
            <a:normAutofit/>
          </a:bodyPr>
          <a:lstStyle/>
          <a:p>
            <a:pPr algn="r">
              <a:lnSpc>
                <a:spcPct val="90000"/>
              </a:lnSpc>
            </a:pPr>
            <a:r>
              <a:rPr lang="en-US" sz="4100" b="0" kern="1200" cap="all">
                <a:solidFill>
                  <a:srgbClr val="FFFFFF">
                    <a:alpha val="90000"/>
                  </a:srgbClr>
                </a:solidFill>
                <a:latin typeface="+mj-lt"/>
                <a:ea typeface="+mj-ea"/>
                <a:cs typeface="+mj-cs"/>
              </a:rPr>
              <a:t>Effects of COVID-19 on Family Caregivers</a:t>
            </a:r>
            <a:br>
              <a:rPr lang="en-US" sz="4100" b="0" kern="1200" cap="all">
                <a:solidFill>
                  <a:srgbClr val="FFFFFF">
                    <a:alpha val="90000"/>
                  </a:srgbClr>
                </a:solidFill>
                <a:latin typeface="+mj-lt"/>
                <a:ea typeface="+mj-ea"/>
                <a:cs typeface="+mj-cs"/>
              </a:rPr>
            </a:br>
            <a:br>
              <a:rPr lang="en-US" sz="4100" b="0" kern="1200" cap="all">
                <a:solidFill>
                  <a:srgbClr val="FFFFFF">
                    <a:alpha val="90000"/>
                  </a:srgbClr>
                </a:solidFill>
                <a:latin typeface="+mj-lt"/>
                <a:ea typeface="+mj-ea"/>
                <a:cs typeface="+mj-cs"/>
              </a:rPr>
            </a:br>
            <a:r>
              <a:rPr lang="en-US" sz="4100" b="0" kern="1200" cap="all">
                <a:solidFill>
                  <a:srgbClr val="FFFFFF">
                    <a:alpha val="90000"/>
                  </a:srgbClr>
                </a:solidFill>
                <a:latin typeface="+mj-lt"/>
                <a:ea typeface="+mj-ea"/>
                <a:cs typeface="+mj-cs"/>
              </a:rPr>
              <a:t>A Community Survey from the University of Pittsburgh </a:t>
            </a:r>
            <a:br>
              <a:rPr lang="en-US" sz="4100" b="0" kern="1200" cap="all">
                <a:solidFill>
                  <a:srgbClr val="FFFFFF">
                    <a:alpha val="90000"/>
                  </a:srgbClr>
                </a:solidFill>
                <a:latin typeface="+mj-lt"/>
                <a:ea typeface="+mj-ea"/>
                <a:cs typeface="+mj-cs"/>
              </a:rPr>
            </a:br>
            <a:endParaRPr lang="en-US" sz="4100" b="0" kern="1200" cap="all" dirty="0">
              <a:solidFill>
                <a:srgbClr val="FFFFFF">
                  <a:alpha val="90000"/>
                </a:srgbClr>
              </a:solidFill>
              <a:latin typeface="+mj-lt"/>
              <a:ea typeface="+mj-ea"/>
              <a:cs typeface="+mj-cs"/>
            </a:endParaRPr>
          </a:p>
        </p:txBody>
      </p:sp>
      <p:sp>
        <p:nvSpPr>
          <p:cNvPr id="18" name="Rectangle 17">
            <a:extLst>
              <a:ext uri="{FF2B5EF4-FFF2-40B4-BE49-F238E27FC236}">
                <a16:creationId xmlns:a16="http://schemas.microsoft.com/office/drawing/2014/main" id="{3580CFD6-E44A-486A-9E73-D8D948F78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171433" y="3396996"/>
            <a:ext cx="3703320" cy="6400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2050" name="Picture 2" descr="profile_scott_beach">
            <a:extLst>
              <a:ext uri="{FF2B5EF4-FFF2-40B4-BE49-F238E27FC236}">
                <a16:creationId xmlns:a16="http://schemas.microsoft.com/office/drawing/2014/main" id="{0787B6F3-FA46-2940-A589-FA7313D3C2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945150" y="1286187"/>
            <a:ext cx="3108784" cy="36717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AE135EB-80CD-0243-9DAC-0925ED3AE21B}"/>
              </a:ext>
            </a:extLst>
          </p:cNvPr>
          <p:cNvSpPr txBox="1"/>
          <p:nvPr/>
        </p:nvSpPr>
        <p:spPr>
          <a:xfrm>
            <a:off x="7274020" y="5280660"/>
            <a:ext cx="4471445" cy="1200329"/>
          </a:xfrm>
          <a:prstGeom prst="rect">
            <a:avLst/>
          </a:prstGeom>
          <a:noFill/>
        </p:spPr>
        <p:txBody>
          <a:bodyPr wrap="square" rtlCol="0">
            <a:spAutoFit/>
          </a:bodyPr>
          <a:lstStyle/>
          <a:p>
            <a:r>
              <a:rPr lang="en-US" b="1" dirty="0"/>
              <a:t>Scott Beach, PhD</a:t>
            </a:r>
            <a:br>
              <a:rPr lang="en-US" dirty="0"/>
            </a:br>
            <a:r>
              <a:rPr lang="en-US" b="1" dirty="0"/>
              <a:t>Co-Director, National RRT Center on Family Support</a:t>
            </a:r>
          </a:p>
          <a:p>
            <a:r>
              <a:rPr lang="en-US" b="1" dirty="0"/>
              <a:t>Interim Director, UCSUR</a:t>
            </a:r>
            <a:endParaRPr lang="en-US" dirty="0"/>
          </a:p>
        </p:txBody>
      </p:sp>
    </p:spTree>
    <p:extLst>
      <p:ext uri="{BB962C8B-B14F-4D97-AF65-F5344CB8AC3E}">
        <p14:creationId xmlns:p14="http://schemas.microsoft.com/office/powerpoint/2010/main" val="199558809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E9751CB9-7B25-4EB8-9A6F-82F822549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1317383-CF3B-4B02-9512-BECBEF636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40">
            <a:extLst>
              <a:ext uri="{FF2B5EF4-FFF2-40B4-BE49-F238E27FC236}">
                <a16:creationId xmlns:a16="http://schemas.microsoft.com/office/drawing/2014/main" id="{B1D4C7A0-6DF2-4F2D-A45D-F11158297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42">
            <a:extLst>
              <a:ext uri="{FF2B5EF4-FFF2-40B4-BE49-F238E27FC236}">
                <a16:creationId xmlns:a16="http://schemas.microsoft.com/office/drawing/2014/main" id="{DBF3943D-BCB6-4B31-809D-A00568648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44">
            <a:extLst>
              <a:ext uri="{FF2B5EF4-FFF2-40B4-BE49-F238E27FC236}">
                <a16:creationId xmlns:a16="http://schemas.microsoft.com/office/drawing/2014/main" id="{39373A6F-2E1F-4613-8E1D-D68057D29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B38B78F-B369-8C4A-B92B-BF9B2565D6E3}"/>
              </a:ext>
            </a:extLst>
          </p:cNvPr>
          <p:cNvSpPr>
            <a:spLocks noGrp="1"/>
          </p:cNvSpPr>
          <p:nvPr>
            <p:ph type="title"/>
          </p:nvPr>
        </p:nvSpPr>
        <p:spPr>
          <a:xfrm>
            <a:off x="601255" y="702155"/>
            <a:ext cx="3409783" cy="1300365"/>
          </a:xfrm>
        </p:spPr>
        <p:txBody>
          <a:bodyPr>
            <a:normAutofit/>
          </a:bodyPr>
          <a:lstStyle/>
          <a:p>
            <a:r>
              <a:rPr lang="en-US" dirty="0">
                <a:solidFill>
                  <a:srgbClr val="FFFFFF"/>
                </a:solidFill>
              </a:rPr>
              <a:t>Survey design &amp; Participants</a:t>
            </a:r>
          </a:p>
        </p:txBody>
      </p:sp>
      <p:sp>
        <p:nvSpPr>
          <p:cNvPr id="8" name="Content Placeholder 7">
            <a:extLst>
              <a:ext uri="{FF2B5EF4-FFF2-40B4-BE49-F238E27FC236}">
                <a16:creationId xmlns:a16="http://schemas.microsoft.com/office/drawing/2014/main" id="{129F1816-5D88-47B4-95B5-04D17F83FF95}"/>
              </a:ext>
            </a:extLst>
          </p:cNvPr>
          <p:cNvSpPr>
            <a:spLocks noGrp="1"/>
          </p:cNvSpPr>
          <p:nvPr>
            <p:ph idx="1"/>
          </p:nvPr>
        </p:nvSpPr>
        <p:spPr>
          <a:xfrm>
            <a:off x="601255" y="2177142"/>
            <a:ext cx="3409782" cy="3823607"/>
          </a:xfrm>
        </p:spPr>
        <p:txBody>
          <a:bodyPr>
            <a:normAutofit fontScale="92500"/>
          </a:bodyPr>
          <a:lstStyle/>
          <a:p>
            <a:pPr>
              <a:lnSpc>
                <a:spcPct val="100000"/>
              </a:lnSpc>
            </a:pPr>
            <a:r>
              <a:rPr lang="en-US" sz="1800" dirty="0">
                <a:solidFill>
                  <a:srgbClr val="FFFFFF"/>
                </a:solidFill>
              </a:rPr>
              <a:t>Cross sectional community survey </a:t>
            </a:r>
          </a:p>
          <a:p>
            <a:pPr>
              <a:lnSpc>
                <a:spcPct val="100000"/>
              </a:lnSpc>
            </a:pPr>
            <a:r>
              <a:rPr lang="en-US" sz="1800" dirty="0">
                <a:solidFill>
                  <a:srgbClr val="FFFFFF"/>
                </a:solidFill>
              </a:rPr>
              <a:t>April 15 - May 27, 2020</a:t>
            </a:r>
          </a:p>
          <a:p>
            <a:pPr>
              <a:lnSpc>
                <a:spcPct val="100000"/>
              </a:lnSpc>
            </a:pPr>
            <a:r>
              <a:rPr lang="en-US" sz="1800" dirty="0">
                <a:solidFill>
                  <a:srgbClr val="FFFFFF"/>
                </a:solidFill>
              </a:rPr>
              <a:t>Responses were received from</a:t>
            </a:r>
          </a:p>
          <a:p>
            <a:pPr lvl="1">
              <a:lnSpc>
                <a:spcPct val="100000"/>
              </a:lnSpc>
            </a:pPr>
            <a:r>
              <a:rPr lang="en-US" sz="1800" dirty="0">
                <a:solidFill>
                  <a:srgbClr val="FFFFFF"/>
                </a:solidFill>
              </a:rPr>
              <a:t>619 family caregivers </a:t>
            </a:r>
          </a:p>
          <a:p>
            <a:pPr lvl="1">
              <a:lnSpc>
                <a:spcPct val="100000"/>
              </a:lnSpc>
            </a:pPr>
            <a:r>
              <a:rPr lang="en-US" sz="1800" dirty="0">
                <a:solidFill>
                  <a:srgbClr val="FFFFFF"/>
                </a:solidFill>
              </a:rPr>
              <a:t>2,933 </a:t>
            </a:r>
            <a:r>
              <a:rPr lang="en-US" sz="1800" dirty="0" err="1">
                <a:solidFill>
                  <a:srgbClr val="FFFFFF"/>
                </a:solidFill>
              </a:rPr>
              <a:t>noncaregivers</a:t>
            </a:r>
            <a:endParaRPr lang="en-US" sz="1800" dirty="0">
              <a:solidFill>
                <a:srgbClr val="FFFFFF"/>
              </a:solidFill>
            </a:endParaRPr>
          </a:p>
          <a:p>
            <a:pPr>
              <a:lnSpc>
                <a:spcPct val="100000"/>
              </a:lnSpc>
            </a:pPr>
            <a:r>
              <a:rPr lang="en-US" sz="1800" dirty="0">
                <a:solidFill>
                  <a:srgbClr val="FFFFFF"/>
                </a:solidFill>
              </a:rPr>
              <a:t>Assessment of COVID-19  impacts on employment, financial well-being, social interactions, health behaviors, and physical and mental health. </a:t>
            </a:r>
          </a:p>
          <a:p>
            <a:pPr>
              <a:lnSpc>
                <a:spcPct val="100000"/>
              </a:lnSpc>
            </a:pPr>
            <a:endParaRPr lang="en-US" dirty="0">
              <a:solidFill>
                <a:srgbClr val="FFFFFF"/>
              </a:solidFill>
            </a:endParaRPr>
          </a:p>
        </p:txBody>
      </p:sp>
      <p:pic>
        <p:nvPicPr>
          <p:cNvPr id="5" name="Picture 4">
            <a:extLst>
              <a:ext uri="{FF2B5EF4-FFF2-40B4-BE49-F238E27FC236}">
                <a16:creationId xmlns:a16="http://schemas.microsoft.com/office/drawing/2014/main" id="{FFF4A3C1-6359-504C-B0A4-6051062173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67079" y="1422471"/>
            <a:ext cx="7607695" cy="4013058"/>
          </a:xfrm>
          <a:prstGeom prst="rect">
            <a:avLst/>
          </a:prstGeom>
        </p:spPr>
      </p:pic>
    </p:spTree>
    <p:extLst>
      <p:ext uri="{BB962C8B-B14F-4D97-AF65-F5344CB8AC3E}">
        <p14:creationId xmlns:p14="http://schemas.microsoft.com/office/powerpoint/2010/main" val="2709597619"/>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587D26DA-9773-4A0E-B213-DDF20A1F1F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EB7D69B7-4E19-4F4B-AE4A-826F3CE757DE}"/>
              </a:ext>
            </a:extLst>
          </p:cNvPr>
          <p:cNvPicPr>
            <a:picLocks noGrp="1" noChangeAspect="1"/>
          </p:cNvPicPr>
          <p:nvPr>
            <p:ph idx="1"/>
          </p:nvPr>
        </p:nvPicPr>
        <p:blipFill>
          <a:blip r:embed="rId2"/>
          <a:stretch>
            <a:fillRect/>
          </a:stretch>
        </p:blipFill>
        <p:spPr>
          <a:xfrm>
            <a:off x="815368" y="643466"/>
            <a:ext cx="10561264" cy="5571067"/>
          </a:xfrm>
          <a:prstGeom prst="rect">
            <a:avLst/>
          </a:prstGeom>
        </p:spPr>
      </p:pic>
    </p:spTree>
    <p:extLst>
      <p:ext uri="{BB962C8B-B14F-4D97-AF65-F5344CB8AC3E}">
        <p14:creationId xmlns:p14="http://schemas.microsoft.com/office/powerpoint/2010/main" val="3766987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1259A422-0023-4292-8200-E080556F3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2413CA5-4739-4BC9-8BB3-B0A4928D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E28ABAAF-1B62-B746-97C5-648CAADF3AF7}"/>
              </a:ext>
            </a:extLst>
          </p:cNvPr>
          <p:cNvPicPr>
            <a:picLocks noGrp="1" noChangeAspect="1"/>
          </p:cNvPicPr>
          <p:nvPr>
            <p:ph idx="1"/>
          </p:nvPr>
        </p:nvPicPr>
        <p:blipFill>
          <a:blip r:embed="rId2"/>
          <a:stretch>
            <a:fillRect/>
          </a:stretch>
        </p:blipFill>
        <p:spPr>
          <a:xfrm>
            <a:off x="937606" y="643467"/>
            <a:ext cx="10316788" cy="5571066"/>
          </a:xfrm>
          <a:prstGeom prst="rect">
            <a:avLst/>
          </a:prstGeom>
        </p:spPr>
      </p:pic>
    </p:spTree>
    <p:extLst>
      <p:ext uri="{BB962C8B-B14F-4D97-AF65-F5344CB8AC3E}">
        <p14:creationId xmlns:p14="http://schemas.microsoft.com/office/powerpoint/2010/main" val="1231431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2E3EF-7AE6-2C46-B028-3DB882414514}"/>
              </a:ext>
            </a:extLst>
          </p:cNvPr>
          <p:cNvSpPr>
            <a:spLocks noGrp="1"/>
          </p:cNvSpPr>
          <p:nvPr>
            <p:ph type="title"/>
          </p:nvPr>
        </p:nvSpPr>
        <p:spPr>
          <a:xfrm>
            <a:off x="339229" y="653142"/>
            <a:ext cx="11029616" cy="628133"/>
          </a:xfrm>
        </p:spPr>
        <p:txBody>
          <a:bodyPr/>
          <a:lstStyle/>
          <a:p>
            <a:r>
              <a:rPr lang="en-US" dirty="0"/>
              <a:t>Covid-19 concerns</a:t>
            </a:r>
          </a:p>
        </p:txBody>
      </p:sp>
      <p:pic>
        <p:nvPicPr>
          <p:cNvPr id="4" name="Picture 3">
            <a:extLst>
              <a:ext uri="{FF2B5EF4-FFF2-40B4-BE49-F238E27FC236}">
                <a16:creationId xmlns:a16="http://schemas.microsoft.com/office/drawing/2014/main" id="{74998BB3-7396-1542-A1AB-EA79D0F915EF}"/>
              </a:ext>
            </a:extLst>
          </p:cNvPr>
          <p:cNvPicPr>
            <a:picLocks noChangeAspect="1"/>
          </p:cNvPicPr>
          <p:nvPr/>
        </p:nvPicPr>
        <p:blipFill>
          <a:blip r:embed="rId2"/>
          <a:stretch>
            <a:fillRect/>
          </a:stretch>
        </p:blipFill>
        <p:spPr>
          <a:xfrm>
            <a:off x="501884" y="1407886"/>
            <a:ext cx="11225659" cy="5237326"/>
          </a:xfrm>
          <a:prstGeom prst="rect">
            <a:avLst/>
          </a:prstGeom>
        </p:spPr>
      </p:pic>
    </p:spTree>
    <p:extLst>
      <p:ext uri="{BB962C8B-B14F-4D97-AF65-F5344CB8AC3E}">
        <p14:creationId xmlns:p14="http://schemas.microsoft.com/office/powerpoint/2010/main" val="3169296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62" name="Rectangle 61">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64" name="Rectangle 63">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6" name="Rectangle 65">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68" name="Rectangle 67">
            <a:extLst>
              <a:ext uri="{FF2B5EF4-FFF2-40B4-BE49-F238E27FC236}">
                <a16:creationId xmlns:a16="http://schemas.microsoft.com/office/drawing/2014/main" id="{C946306D-5ADD-463A-949A-DEEBA39D70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A473A035-1F9A-4381-AC96-683CD2DF5D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5422"/>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72" name="Rectangle 71">
            <a:extLst>
              <a:ext uri="{FF2B5EF4-FFF2-40B4-BE49-F238E27FC236}">
                <a16:creationId xmlns:a16="http://schemas.microsoft.com/office/drawing/2014/main" id="{CF4ED641-0671-4D88-92E6-026A8C9F1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4341"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4" name="Rectangle 73">
            <a:extLst>
              <a:ext uri="{FF2B5EF4-FFF2-40B4-BE49-F238E27FC236}">
                <a16:creationId xmlns:a16="http://schemas.microsoft.com/office/drawing/2014/main" id="{7A02EF2F-E7B1-40FC-885B-C4D89902B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4" name="Content Placeholder 3" descr="A screenshot of a cell phone&#10;&#10;Description automatically generated">
            <a:extLst>
              <a:ext uri="{FF2B5EF4-FFF2-40B4-BE49-F238E27FC236}">
                <a16:creationId xmlns:a16="http://schemas.microsoft.com/office/drawing/2014/main" id="{C04EE3D3-BC4F-404D-BCB4-28B1F6A082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6532" y="599725"/>
            <a:ext cx="11292143" cy="3557252"/>
          </a:xfrm>
          <a:prstGeom prst="rect">
            <a:avLst/>
          </a:prstGeom>
        </p:spPr>
      </p:pic>
      <p:sp>
        <p:nvSpPr>
          <p:cNvPr id="76" name="Rectangle 75">
            <a:extLst>
              <a:ext uri="{FF2B5EF4-FFF2-40B4-BE49-F238E27FC236}">
                <a16:creationId xmlns:a16="http://schemas.microsoft.com/office/drawing/2014/main" id="{9180D5DB-9658-40A6-A418-7C69982226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F4BC1F8-C502-FB4C-9A96-38495D40DEDA}"/>
              </a:ext>
            </a:extLst>
          </p:cNvPr>
          <p:cNvSpPr>
            <a:spLocks noGrp="1"/>
          </p:cNvSpPr>
          <p:nvPr>
            <p:ph type="title"/>
          </p:nvPr>
        </p:nvSpPr>
        <p:spPr>
          <a:xfrm>
            <a:off x="627120" y="4319752"/>
            <a:ext cx="10947620" cy="1155959"/>
          </a:xfrm>
        </p:spPr>
        <p:txBody>
          <a:bodyPr vert="horz" lIns="91440" tIns="45720" rIns="91440" bIns="45720" rtlCol="0" anchor="b">
            <a:normAutofit/>
          </a:bodyPr>
          <a:lstStyle/>
          <a:p>
            <a:pPr>
              <a:lnSpc>
                <a:spcPct val="90000"/>
              </a:lnSpc>
            </a:pPr>
            <a:r>
              <a:rPr lang="en-US" sz="3600">
                <a:solidFill>
                  <a:srgbClr val="FFFFFF"/>
                </a:solidFill>
              </a:rPr>
              <a:t>RECENT changes in emotional well-being, Mental Health, and physical health</a:t>
            </a:r>
          </a:p>
        </p:txBody>
      </p:sp>
      <p:sp>
        <p:nvSpPr>
          <p:cNvPr id="25" name="Content Placeholder 24">
            <a:extLst>
              <a:ext uri="{FF2B5EF4-FFF2-40B4-BE49-F238E27FC236}">
                <a16:creationId xmlns:a16="http://schemas.microsoft.com/office/drawing/2014/main" id="{85EE2DFD-04FF-4062-907F-9A7ECB82C051}"/>
              </a:ext>
            </a:extLst>
          </p:cNvPr>
          <p:cNvSpPr>
            <a:spLocks noGrp="1"/>
          </p:cNvSpPr>
          <p:nvPr>
            <p:ph idx="1"/>
          </p:nvPr>
        </p:nvSpPr>
        <p:spPr>
          <a:xfrm>
            <a:off x="687220" y="5475712"/>
            <a:ext cx="10887519" cy="782563"/>
          </a:xfrm>
        </p:spPr>
        <p:txBody>
          <a:bodyPr vert="horz" lIns="91440" tIns="45720" rIns="91440" bIns="45720" rtlCol="0" anchor="t">
            <a:normAutofit/>
          </a:bodyPr>
          <a:lstStyle/>
          <a:p>
            <a:pPr marL="0" indent="0">
              <a:buNone/>
            </a:pPr>
            <a:r>
              <a:rPr lang="en-US" sz="2000" cap="all" dirty="0">
                <a:solidFill>
                  <a:srgbClr val="FFFFFF">
                    <a:alpha val="75000"/>
                  </a:srgbClr>
                </a:solidFill>
              </a:rPr>
              <a:t>Caregivers also scored significantly worse on validated measures of depression and anxiety</a:t>
            </a:r>
          </a:p>
        </p:txBody>
      </p:sp>
    </p:spTree>
    <p:extLst>
      <p:ext uri="{BB962C8B-B14F-4D97-AF65-F5344CB8AC3E}">
        <p14:creationId xmlns:p14="http://schemas.microsoft.com/office/powerpoint/2010/main" val="3456687757"/>
      </p:ext>
    </p:extLst>
  </p:cSld>
  <p:clrMapOvr>
    <a:masterClrMapping/>
  </p:clrMapOvr>
</p:sld>
</file>

<file path=ppt/theme/theme1.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2224</TotalTime>
  <Words>487</Words>
  <Application>Microsoft Macintosh PowerPoint</Application>
  <PresentationFormat>Widescreen</PresentationFormat>
  <Paragraphs>45</Paragraphs>
  <Slides>12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Calibri</vt:lpstr>
      <vt:lpstr>Calibri Light</vt:lpstr>
      <vt:lpstr>Franklin Gothic Book</vt:lpstr>
      <vt:lpstr>Franklin Gothic Demi</vt:lpstr>
      <vt:lpstr>Wingdings 2</vt:lpstr>
      <vt:lpstr>DividendVTI</vt:lpstr>
      <vt:lpstr>A University of Pittsburgh Town Hall</vt:lpstr>
      <vt:lpstr>National Rehabilitation Research and Training (RRT) Center on Family Support</vt:lpstr>
      <vt:lpstr>Our Panelists</vt:lpstr>
      <vt:lpstr>Effects of COVID-19 on Family Caregivers  A Community Survey from the University of Pittsburgh  </vt:lpstr>
      <vt:lpstr>Survey design &amp; Participants</vt:lpstr>
      <vt:lpstr>PowerPoint Presentation</vt:lpstr>
      <vt:lpstr>PowerPoint Presentation</vt:lpstr>
      <vt:lpstr>Covid-19 concerns</vt:lpstr>
      <vt:lpstr>RECENT changes in emotional well-being, Mental Health, and physical health</vt:lpstr>
      <vt:lpstr>Financial concerns and food insecurity </vt:lpstr>
      <vt:lpstr>COVID-19 has changed FAMILY CAREGIVER DUTIES AND RESPONSIBILITIES </vt:lpstr>
      <vt:lpstr>Some caregivers are at higher risk during the pandemic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University of Pittsburgh Town Hall</dc:title>
  <dc:creator>Donovan, Heidi Ann Scharf</dc:creator>
  <cp:lastModifiedBy>Ngamije, Alice</cp:lastModifiedBy>
  <cp:revision>9</cp:revision>
  <dcterms:created xsi:type="dcterms:W3CDTF">2020-08-27T02:02:02Z</dcterms:created>
  <dcterms:modified xsi:type="dcterms:W3CDTF">2021-06-25T18:58:52Z</dcterms:modified>
</cp:coreProperties>
</file>